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5" r:id="rId5"/>
    <p:sldId id="449" r:id="rId6"/>
    <p:sldId id="453" r:id="rId7"/>
    <p:sldId id="451" r:id="rId8"/>
    <p:sldId id="452" r:id="rId9"/>
    <p:sldId id="450" r:id="rId10"/>
    <p:sldId id="445" r:id="rId11"/>
    <p:sldId id="454" r:id="rId12"/>
    <p:sldId id="446"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81905" autoAdjust="0"/>
  </p:normalViewPr>
  <p:slideViewPr>
    <p:cSldViewPr snapToGrid="0">
      <p:cViewPr varScale="1">
        <p:scale>
          <a:sx n="133" d="100"/>
          <a:sy n="133" d="100"/>
        </p:scale>
        <p:origin x="8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7896A-BD6D-4AC8-A3EC-6D8C99DF167F}" type="datetimeFigureOut">
              <a:rPr lang="zh-CN" altLang="en-US" smtClean="0"/>
              <a:t>2024/7/14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610D2-DA66-4D24-B735-9DA4A469709D}" type="slidenum">
              <a:rPr lang="zh-CN" altLang="en-US" smtClean="0"/>
              <a:t>‹#›</a:t>
            </a:fld>
            <a:endParaRPr lang="zh-CN" altLang="en-US"/>
          </a:p>
        </p:txBody>
      </p:sp>
    </p:spTree>
    <p:extLst>
      <p:ext uri="{BB962C8B-B14F-4D97-AF65-F5344CB8AC3E}">
        <p14:creationId xmlns:p14="http://schemas.microsoft.com/office/powerpoint/2010/main" val="251397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b69286e75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Hi I’m Kai Yan, and today I’ll tell you about our paper “</a:t>
            </a:r>
            <a:r>
              <a:rPr lang="en-US" altLang="zh-CN" sz="1200" b="1" dirty="0">
                <a:solidFill>
                  <a:schemeClr val="lt1"/>
                </a:solidFill>
                <a:latin typeface="Arial" panose="020B0604020202020204" pitchFamily="34" charset="0"/>
                <a:cs typeface="Arial" panose="020B0604020202020204" pitchFamily="34" charset="0"/>
              </a:rPr>
              <a:t>Offline Imitation from Observation via Primal Wasserstein State Occupancy Matching</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p>
        </p:txBody>
      </p:sp>
      <p:sp>
        <p:nvSpPr>
          <p:cNvPr id="80" name="Google Shape;80;gfb69286e75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a0f5b21c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We will explain our work by first examining the problem we are trying to solve, which is offline imitation from observations. Why do we need offline imitation from observations? Different from online reinforcement learning (RL), offline imitation learning (IL) removes both the need for reward labels, which are not always available, as well as online interactions, which could be costly and often many are needed. However, offline IL has its own shortcomings: it needs expensive expert demonstrations for</a:t>
            </a:r>
            <a:r>
              <a:rPr lang="zh-CN" altLang="en-US" dirty="0"/>
              <a:t> </a:t>
            </a:r>
            <a:r>
              <a:rPr lang="en-US" altLang="zh-CN" dirty="0"/>
              <a:t>every new task</a:t>
            </a:r>
            <a:r>
              <a:rPr lang="en-US" dirty="0"/>
              <a:t>.</a:t>
            </a:r>
          </a:p>
        </p:txBody>
      </p:sp>
      <p:sp>
        <p:nvSpPr>
          <p:cNvPr id="637" name="Google Shape;637;gfa0f5b21c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560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a0f5b21c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To address this shortcoming, in this paper we focus on the expert data shortage where expert demonstrations are state-only. This is the case when trying to learn from video data, where the expert action is unavailable, or when training a robot from another embodiment, where the expert action cannot be transferred. In both scenarios, we want to </a:t>
            </a:r>
            <a:r>
              <a:rPr lang="en-US" altLang="zh-CN" sz="1200" dirty="0">
                <a:latin typeface="Arial" panose="020B0604020202020204" pitchFamily="34" charset="0"/>
                <a:cs typeface="Arial" panose="020B0604020202020204" pitchFamily="34" charset="0"/>
                <a:sym typeface="Arial"/>
              </a:rPr>
              <a:t>Learn from a few expert states and a larger unlabeled, mixed-quality state-action dataset.</a:t>
            </a:r>
          </a:p>
          <a:p>
            <a:pPr marL="0" lvl="0" indent="0" algn="l" rtl="0">
              <a:lnSpc>
                <a:spcPct val="100000"/>
              </a:lnSpc>
              <a:spcBef>
                <a:spcPts val="0"/>
              </a:spcBef>
              <a:spcAft>
                <a:spcPts val="0"/>
              </a:spcAft>
              <a:buSzPts val="1400"/>
              <a:buNone/>
            </a:pPr>
            <a:endParaRPr dirty="0"/>
          </a:p>
        </p:txBody>
      </p:sp>
      <p:sp>
        <p:nvSpPr>
          <p:cNvPr id="637" name="Google Shape;637;gfa0f5b21c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229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a0f5b21c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With the objective stated, the next problem is obvious: how can one mimic the expert with its actions unknown? To do so, we adopt a tried-and-true imitation learning framework called occupancy matching. It aims to make the state distribution between the </a:t>
            </a:r>
            <a:r>
              <a:rPr lang="en-US" altLang="zh-CN" dirty="0"/>
              <a:t>learner’s and the expert’s policy close to each other. This method is based on the intuition that the expert is trying to reach desirable states regarding the task of interest: the learner should visit the desirable states favored by the expert and avoid the states that the expert never visits. By doing so, the two state distributions in the state space, which is called occupancy, are as close to each other as possible. </a:t>
            </a:r>
            <a:endParaRPr lang="en-US" dirty="0"/>
          </a:p>
        </p:txBody>
      </p:sp>
      <p:sp>
        <p:nvSpPr>
          <p:cNvPr id="637" name="Google Shape;637;gfa0f5b21c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050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a0f5b21c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But with this idea, another vital problem emerges: what’s the definition of “close”? To see why this is important, consider a simple navigation task where the robot tries to go from state D to some expert state A, and it reaches either state B or C. The problem is, which should be considered closer to A? a popular choice is to use an f-divergence as the metric. However, since the state space can be large, if the expert seldomly visits either state B or C, then an f-divergence cannot help because it cannot grasp the underlying geometric property between the states. Thus, a few prior works turn to the Wasserstein distance; however, those works use only simple metrics such as the Euclidean distance, which is apparently misleading in this case as state B is closer to A in Euclidean distance but apparently further from A in geodesic distance. We further empirically verified the importance of the metric by testing OTR, a popular Wasserstein imitation learning algorithm with different distance metrics; the result shows that performance varies a lot with different distance metrics. This observation leads to the core inspiration of our paper: we want to make the distance metric flexible, and then automatically learn a good one.</a:t>
            </a:r>
            <a:endParaRPr dirty="0"/>
          </a:p>
        </p:txBody>
      </p:sp>
      <p:sp>
        <p:nvSpPr>
          <p:cNvPr id="637" name="Google Shape;637;gfa0f5b21c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523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a0f5b21c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 how do we achieve this goal? In our paper, we propose to optimize the primal Wasserstein distance with a learned, contrastive distance metric. Primal Wasserstein distance minimization allows us to use a customized distance metric. It can be converted into a single-level unconstrained optimization with pessimistic </a:t>
            </a:r>
            <a:r>
              <a:rPr lang="en-US" dirty="0" err="1"/>
              <a:t>regularizers</a:t>
            </a:r>
            <a:r>
              <a:rPr lang="en-US" dirty="0"/>
              <a:t> that encourages the agent to stay in the area supported by data in continuous state space. We further showed that SMODICE, an established imitation learning method, is a special case of our method with a certain metric and hyperparameters. For the distance metric, we propose a contrastive distance metric that captures “reachability</a:t>
            </a:r>
            <a:r>
              <a:rPr lang="en-US" altLang="zh-CN" dirty="0"/>
              <a:t>”</a:t>
            </a:r>
            <a:r>
              <a:rPr lang="en-US" dirty="0"/>
              <a:t> in the dataset; it is based on learned embeddings, which attracts adjacent states in the trajectory of the mixed dataset and repels other states to address the robot dilemma we analyzed here. Finally, we use a weighted behavior cloning to retrieve the learner’s policy from the computed occupancy, where expert-related state-action pairs in the mixed-quality dataset are given more weight and vice versa, as implied by the transparency difference.</a:t>
            </a:r>
            <a:endParaRPr dirty="0"/>
          </a:p>
        </p:txBody>
      </p:sp>
      <p:sp>
        <p:nvSpPr>
          <p:cNvPr id="637" name="Google Shape;637;gfa0f5b21c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9122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a0f5b21c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How well does this approach work? We have conducted extensive experiments on tabular MDPs with many different settings of dataset sizes and noise levels. The results show that our method, </a:t>
            </a:r>
            <a:r>
              <a:rPr lang="en-US" altLang="zh-CN" dirty="0"/>
              <a:t>either with or without the </a:t>
            </a:r>
            <a:r>
              <a:rPr lang="en-US" altLang="zh-CN" dirty="0" err="1"/>
              <a:t>regularizer</a:t>
            </a:r>
            <a:r>
              <a:rPr lang="en-US" altLang="zh-CN" dirty="0"/>
              <a:t> for continuous MDPs,</a:t>
            </a:r>
            <a:r>
              <a:rPr lang="en-US" dirty="0"/>
              <a:t> outperforms the baselines consistently.</a:t>
            </a:r>
            <a:endParaRPr dirty="0"/>
          </a:p>
        </p:txBody>
      </p:sp>
      <p:sp>
        <p:nvSpPr>
          <p:cNvPr id="637" name="Google Shape;637;gfa0f5b21c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678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a0f5b21c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And </a:t>
            </a:r>
            <a:r>
              <a:rPr lang="en-US" altLang="zh-CN" dirty="0"/>
              <a:t>with our proposed contrastively learned metric and the regularized objective, o</a:t>
            </a:r>
            <a:r>
              <a:rPr lang="en-US" dirty="0"/>
              <a:t>ur solution also works well in continuous cases. This is shown on this slide. We test our method on several </a:t>
            </a:r>
            <a:r>
              <a:rPr lang="en-US" dirty="0" err="1"/>
              <a:t>mujoco</a:t>
            </a:r>
            <a:r>
              <a:rPr lang="en-US" dirty="0"/>
              <a:t> environments and compare to many baselines using average reward. It is shown that our method, highlighted in red, generally works very well. We also visualize the t-SNE embedding of the trajectories in the original state space and the space with the embedding of our learned metric; we observe that the embedding space of our distance metric connects the states in the same trajectory that are apart in the original input, being aware of the reachability between the states.</a:t>
            </a:r>
          </a:p>
        </p:txBody>
      </p:sp>
      <p:sp>
        <p:nvSpPr>
          <p:cNvPr id="637" name="Google Shape;637;gfa0f5b21c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246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a0f5b21c0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Please scan the QR code for more information about our paper. Thanks for listening and don’t hesitate to reach out if you have </a:t>
            </a:r>
            <a:r>
              <a:rPr lang="en-US"/>
              <a:t>any questions!</a:t>
            </a:r>
            <a:endParaRPr dirty="0"/>
          </a:p>
        </p:txBody>
      </p:sp>
      <p:sp>
        <p:nvSpPr>
          <p:cNvPr id="637" name="Google Shape;637;gfa0f5b21c0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131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34C7F0-90B0-368A-9259-8794CBDD698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DD48269-5B09-77CB-387C-79D8D63DD9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CDC38EE-A112-4043-1042-375C4E4E7265}"/>
              </a:ext>
            </a:extLst>
          </p:cNvPr>
          <p:cNvSpPr>
            <a:spLocks noGrp="1"/>
          </p:cNvSpPr>
          <p:nvPr>
            <p:ph type="dt" sz="half" idx="10"/>
          </p:nvPr>
        </p:nvSpPr>
        <p:spPr/>
        <p:txBody>
          <a:bodyPr/>
          <a:lstStyle/>
          <a:p>
            <a:fld id="{49A48DD1-7D5D-4F1D-A09E-FC7F8EE5F9DB}" type="datetime1">
              <a:rPr lang="zh-CN" altLang="en-US" smtClean="0"/>
              <a:t>2024/7/14</a:t>
            </a:fld>
            <a:endParaRPr lang="zh-CN" altLang="en-US"/>
          </a:p>
        </p:txBody>
      </p:sp>
      <p:sp>
        <p:nvSpPr>
          <p:cNvPr id="5" name="页脚占位符 4">
            <a:extLst>
              <a:ext uri="{FF2B5EF4-FFF2-40B4-BE49-F238E27FC236}">
                <a16:creationId xmlns:a16="http://schemas.microsoft.com/office/drawing/2014/main" id="{2E81EC63-127E-78BD-DF81-D5CBA92029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D3853B-2119-EA68-D7A5-4911BC6BDAD6}"/>
              </a:ext>
            </a:extLst>
          </p:cNvPr>
          <p:cNvSpPr>
            <a:spLocks noGrp="1"/>
          </p:cNvSpPr>
          <p:nvPr>
            <p:ph type="sldNum" sz="quarter" idx="12"/>
          </p:nvPr>
        </p:nvSpPr>
        <p:spPr/>
        <p:txBody>
          <a:bodyPr/>
          <a:lstStyle/>
          <a:p>
            <a:fld id="{2A8CD3B1-8D17-4AF4-A73C-B1D35E1495BF}" type="slidenum">
              <a:rPr lang="zh-CN" altLang="en-US" smtClean="0"/>
              <a:t>‹#›</a:t>
            </a:fld>
            <a:endParaRPr lang="zh-CN" altLang="en-US"/>
          </a:p>
        </p:txBody>
      </p:sp>
    </p:spTree>
    <p:extLst>
      <p:ext uri="{BB962C8B-B14F-4D97-AF65-F5344CB8AC3E}">
        <p14:creationId xmlns:p14="http://schemas.microsoft.com/office/powerpoint/2010/main" val="68504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2039D6-9215-DB3C-2562-9050BBE85A9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A613081-66E7-6CB5-B5B8-3558719492F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AA8B53-DE4D-8DB3-6AFA-27B26519B090}"/>
              </a:ext>
            </a:extLst>
          </p:cNvPr>
          <p:cNvSpPr>
            <a:spLocks noGrp="1"/>
          </p:cNvSpPr>
          <p:nvPr>
            <p:ph type="dt" sz="half" idx="10"/>
          </p:nvPr>
        </p:nvSpPr>
        <p:spPr/>
        <p:txBody>
          <a:bodyPr/>
          <a:lstStyle/>
          <a:p>
            <a:fld id="{94A56ECB-B052-4441-AD0A-C113A080E3DD}" type="datetime1">
              <a:rPr lang="zh-CN" altLang="en-US" smtClean="0"/>
              <a:t>2024/7/14</a:t>
            </a:fld>
            <a:endParaRPr lang="zh-CN" altLang="en-US"/>
          </a:p>
        </p:txBody>
      </p:sp>
      <p:sp>
        <p:nvSpPr>
          <p:cNvPr id="5" name="页脚占位符 4">
            <a:extLst>
              <a:ext uri="{FF2B5EF4-FFF2-40B4-BE49-F238E27FC236}">
                <a16:creationId xmlns:a16="http://schemas.microsoft.com/office/drawing/2014/main" id="{73006256-6031-F667-324C-1C650F80C5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748C600-AD18-EA64-31E7-7057F272DE12}"/>
              </a:ext>
            </a:extLst>
          </p:cNvPr>
          <p:cNvSpPr>
            <a:spLocks noGrp="1"/>
          </p:cNvSpPr>
          <p:nvPr>
            <p:ph type="sldNum" sz="quarter" idx="12"/>
          </p:nvPr>
        </p:nvSpPr>
        <p:spPr/>
        <p:txBody>
          <a:bodyPr/>
          <a:lstStyle/>
          <a:p>
            <a:fld id="{2A8CD3B1-8D17-4AF4-A73C-B1D35E1495BF}" type="slidenum">
              <a:rPr lang="zh-CN" altLang="en-US" smtClean="0"/>
              <a:t>‹#›</a:t>
            </a:fld>
            <a:endParaRPr lang="zh-CN" altLang="en-US"/>
          </a:p>
        </p:txBody>
      </p:sp>
    </p:spTree>
    <p:extLst>
      <p:ext uri="{BB962C8B-B14F-4D97-AF65-F5344CB8AC3E}">
        <p14:creationId xmlns:p14="http://schemas.microsoft.com/office/powerpoint/2010/main" val="130564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250612C-7D3E-B929-AD70-5E6146F3176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9B472CB-93EF-90AA-349F-9E439862D98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0AEFC80-1198-2ECB-3FCD-984734CF78A3}"/>
              </a:ext>
            </a:extLst>
          </p:cNvPr>
          <p:cNvSpPr>
            <a:spLocks noGrp="1"/>
          </p:cNvSpPr>
          <p:nvPr>
            <p:ph type="dt" sz="half" idx="10"/>
          </p:nvPr>
        </p:nvSpPr>
        <p:spPr/>
        <p:txBody>
          <a:bodyPr/>
          <a:lstStyle/>
          <a:p>
            <a:fld id="{C0BC957F-BC46-4200-B87F-30549050BAE4}" type="datetime1">
              <a:rPr lang="zh-CN" altLang="en-US" smtClean="0"/>
              <a:t>2024/7/14</a:t>
            </a:fld>
            <a:endParaRPr lang="zh-CN" altLang="en-US"/>
          </a:p>
        </p:txBody>
      </p:sp>
      <p:sp>
        <p:nvSpPr>
          <p:cNvPr id="5" name="页脚占位符 4">
            <a:extLst>
              <a:ext uri="{FF2B5EF4-FFF2-40B4-BE49-F238E27FC236}">
                <a16:creationId xmlns:a16="http://schemas.microsoft.com/office/drawing/2014/main" id="{FFDF2109-B11B-FEAE-8F53-B508047091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F6B0DC-E854-6602-596A-25B29FE2E406}"/>
              </a:ext>
            </a:extLst>
          </p:cNvPr>
          <p:cNvSpPr>
            <a:spLocks noGrp="1"/>
          </p:cNvSpPr>
          <p:nvPr>
            <p:ph type="sldNum" sz="quarter" idx="12"/>
          </p:nvPr>
        </p:nvSpPr>
        <p:spPr/>
        <p:txBody>
          <a:bodyPr/>
          <a:lstStyle/>
          <a:p>
            <a:fld id="{2A8CD3B1-8D17-4AF4-A73C-B1D35E1495BF}" type="slidenum">
              <a:rPr lang="zh-CN" altLang="en-US" smtClean="0"/>
              <a:t>‹#›</a:t>
            </a:fld>
            <a:endParaRPr lang="zh-CN" altLang="en-US"/>
          </a:p>
        </p:txBody>
      </p:sp>
    </p:spTree>
    <p:extLst>
      <p:ext uri="{BB962C8B-B14F-4D97-AF65-F5344CB8AC3E}">
        <p14:creationId xmlns:p14="http://schemas.microsoft.com/office/powerpoint/2010/main" val="221623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2F190F-DFA5-2595-838B-FD9F9867D26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2EB3E5B-F0C2-A7A4-A304-4188A74D27D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F6EA20C-20C4-5598-AD29-E334AD41255B}"/>
              </a:ext>
            </a:extLst>
          </p:cNvPr>
          <p:cNvSpPr>
            <a:spLocks noGrp="1"/>
          </p:cNvSpPr>
          <p:nvPr>
            <p:ph type="dt" sz="half" idx="10"/>
          </p:nvPr>
        </p:nvSpPr>
        <p:spPr/>
        <p:txBody>
          <a:bodyPr/>
          <a:lstStyle/>
          <a:p>
            <a:fld id="{2B3D66E2-CF5B-497D-974D-C3350E0278D2}" type="datetime1">
              <a:rPr lang="zh-CN" altLang="en-US" smtClean="0"/>
              <a:t>2024/7/14</a:t>
            </a:fld>
            <a:endParaRPr lang="zh-CN" altLang="en-US"/>
          </a:p>
        </p:txBody>
      </p:sp>
      <p:sp>
        <p:nvSpPr>
          <p:cNvPr id="5" name="页脚占位符 4">
            <a:extLst>
              <a:ext uri="{FF2B5EF4-FFF2-40B4-BE49-F238E27FC236}">
                <a16:creationId xmlns:a16="http://schemas.microsoft.com/office/drawing/2014/main" id="{ED24A2D1-A4F7-D24E-9A1C-817E3D0248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3BDB634-1F06-B68E-8432-849A66777D10}"/>
              </a:ext>
            </a:extLst>
          </p:cNvPr>
          <p:cNvSpPr>
            <a:spLocks noGrp="1"/>
          </p:cNvSpPr>
          <p:nvPr>
            <p:ph type="sldNum" sz="quarter" idx="12"/>
          </p:nvPr>
        </p:nvSpPr>
        <p:spPr/>
        <p:txBody>
          <a:bodyPr/>
          <a:lstStyle/>
          <a:p>
            <a:fld id="{2A8CD3B1-8D17-4AF4-A73C-B1D35E1495BF}" type="slidenum">
              <a:rPr lang="zh-CN" altLang="en-US" smtClean="0"/>
              <a:t>‹#›</a:t>
            </a:fld>
            <a:endParaRPr lang="zh-CN" altLang="en-US"/>
          </a:p>
        </p:txBody>
      </p:sp>
    </p:spTree>
    <p:extLst>
      <p:ext uri="{BB962C8B-B14F-4D97-AF65-F5344CB8AC3E}">
        <p14:creationId xmlns:p14="http://schemas.microsoft.com/office/powerpoint/2010/main" val="305069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D3349-393A-B416-50F8-4F4A51006C9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A8C043D-207A-C38B-91EA-F6FD0C8288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6A65008-7570-BCAA-4DE6-44DD75B66606}"/>
              </a:ext>
            </a:extLst>
          </p:cNvPr>
          <p:cNvSpPr>
            <a:spLocks noGrp="1"/>
          </p:cNvSpPr>
          <p:nvPr>
            <p:ph type="dt" sz="half" idx="10"/>
          </p:nvPr>
        </p:nvSpPr>
        <p:spPr/>
        <p:txBody>
          <a:bodyPr/>
          <a:lstStyle/>
          <a:p>
            <a:fld id="{1854F5BF-8D6F-4ADE-A433-27959B55FBC9}" type="datetime1">
              <a:rPr lang="zh-CN" altLang="en-US" smtClean="0"/>
              <a:t>2024/7/14</a:t>
            </a:fld>
            <a:endParaRPr lang="zh-CN" altLang="en-US"/>
          </a:p>
        </p:txBody>
      </p:sp>
      <p:sp>
        <p:nvSpPr>
          <p:cNvPr id="5" name="页脚占位符 4">
            <a:extLst>
              <a:ext uri="{FF2B5EF4-FFF2-40B4-BE49-F238E27FC236}">
                <a16:creationId xmlns:a16="http://schemas.microsoft.com/office/drawing/2014/main" id="{C54905CD-3C0E-D469-3433-30DF2FAA3B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5C24F14-7D56-A684-1E5B-3EBC5B559A87}"/>
              </a:ext>
            </a:extLst>
          </p:cNvPr>
          <p:cNvSpPr>
            <a:spLocks noGrp="1"/>
          </p:cNvSpPr>
          <p:nvPr>
            <p:ph type="sldNum" sz="quarter" idx="12"/>
          </p:nvPr>
        </p:nvSpPr>
        <p:spPr/>
        <p:txBody>
          <a:bodyPr/>
          <a:lstStyle/>
          <a:p>
            <a:fld id="{2A8CD3B1-8D17-4AF4-A73C-B1D35E1495BF}" type="slidenum">
              <a:rPr lang="zh-CN" altLang="en-US" smtClean="0"/>
              <a:t>‹#›</a:t>
            </a:fld>
            <a:endParaRPr lang="zh-CN" altLang="en-US"/>
          </a:p>
        </p:txBody>
      </p:sp>
    </p:spTree>
    <p:extLst>
      <p:ext uri="{BB962C8B-B14F-4D97-AF65-F5344CB8AC3E}">
        <p14:creationId xmlns:p14="http://schemas.microsoft.com/office/powerpoint/2010/main" val="65626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69475A-0C21-2413-875A-01E8F8B51A6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0B1F72-3136-480F-3874-EA375112ED1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F8293EE-0442-A161-5E0C-58653813E8D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E709119-E7A1-A461-B250-0D4336260A70}"/>
              </a:ext>
            </a:extLst>
          </p:cNvPr>
          <p:cNvSpPr>
            <a:spLocks noGrp="1"/>
          </p:cNvSpPr>
          <p:nvPr>
            <p:ph type="dt" sz="half" idx="10"/>
          </p:nvPr>
        </p:nvSpPr>
        <p:spPr/>
        <p:txBody>
          <a:bodyPr/>
          <a:lstStyle/>
          <a:p>
            <a:fld id="{0810FF15-8DBF-4A15-8E05-A038C3AFC6F3}" type="datetime1">
              <a:rPr lang="zh-CN" altLang="en-US" smtClean="0"/>
              <a:t>2024/7/14</a:t>
            </a:fld>
            <a:endParaRPr lang="zh-CN" altLang="en-US"/>
          </a:p>
        </p:txBody>
      </p:sp>
      <p:sp>
        <p:nvSpPr>
          <p:cNvPr id="6" name="页脚占位符 5">
            <a:extLst>
              <a:ext uri="{FF2B5EF4-FFF2-40B4-BE49-F238E27FC236}">
                <a16:creationId xmlns:a16="http://schemas.microsoft.com/office/drawing/2014/main" id="{71E597A7-F8B6-4DC9-89E8-82A8BAEAA4E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C80F3F2-E7C2-5DB5-0861-3E32B6111607}"/>
              </a:ext>
            </a:extLst>
          </p:cNvPr>
          <p:cNvSpPr>
            <a:spLocks noGrp="1"/>
          </p:cNvSpPr>
          <p:nvPr>
            <p:ph type="sldNum" sz="quarter" idx="12"/>
          </p:nvPr>
        </p:nvSpPr>
        <p:spPr/>
        <p:txBody>
          <a:bodyPr/>
          <a:lstStyle/>
          <a:p>
            <a:fld id="{2A8CD3B1-8D17-4AF4-A73C-B1D35E1495BF}" type="slidenum">
              <a:rPr lang="zh-CN" altLang="en-US" smtClean="0"/>
              <a:t>‹#›</a:t>
            </a:fld>
            <a:endParaRPr lang="zh-CN" altLang="en-US"/>
          </a:p>
        </p:txBody>
      </p:sp>
    </p:spTree>
    <p:extLst>
      <p:ext uri="{BB962C8B-B14F-4D97-AF65-F5344CB8AC3E}">
        <p14:creationId xmlns:p14="http://schemas.microsoft.com/office/powerpoint/2010/main" val="247226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2881C7-1AAD-D439-AFE6-4AB1E5FA0DB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99E2B23-D65A-BF2F-311E-63CEF0F7B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FCDE601-98B0-8CAD-50C0-589849A294D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196F6DD-4FCE-26BD-E42B-CB587E4B3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5BB3439-A823-07C7-3ACA-8094EBF9642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C50CF47-3DAE-7250-DFA0-F14117B355BD}"/>
              </a:ext>
            </a:extLst>
          </p:cNvPr>
          <p:cNvSpPr>
            <a:spLocks noGrp="1"/>
          </p:cNvSpPr>
          <p:nvPr>
            <p:ph type="dt" sz="half" idx="10"/>
          </p:nvPr>
        </p:nvSpPr>
        <p:spPr/>
        <p:txBody>
          <a:bodyPr/>
          <a:lstStyle/>
          <a:p>
            <a:fld id="{8AB9CB08-403D-49B2-BB84-BAB8FA247765}" type="datetime1">
              <a:rPr lang="zh-CN" altLang="en-US" smtClean="0"/>
              <a:t>2024/7/14</a:t>
            </a:fld>
            <a:endParaRPr lang="zh-CN" altLang="en-US"/>
          </a:p>
        </p:txBody>
      </p:sp>
      <p:sp>
        <p:nvSpPr>
          <p:cNvPr id="8" name="页脚占位符 7">
            <a:extLst>
              <a:ext uri="{FF2B5EF4-FFF2-40B4-BE49-F238E27FC236}">
                <a16:creationId xmlns:a16="http://schemas.microsoft.com/office/drawing/2014/main" id="{8D14FE4C-8F77-8792-DEC6-227BCDF7F46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57EC0B7-45F9-E04E-4595-359379B2E46E}"/>
              </a:ext>
            </a:extLst>
          </p:cNvPr>
          <p:cNvSpPr>
            <a:spLocks noGrp="1"/>
          </p:cNvSpPr>
          <p:nvPr>
            <p:ph type="sldNum" sz="quarter" idx="12"/>
          </p:nvPr>
        </p:nvSpPr>
        <p:spPr/>
        <p:txBody>
          <a:bodyPr/>
          <a:lstStyle/>
          <a:p>
            <a:fld id="{2A8CD3B1-8D17-4AF4-A73C-B1D35E1495BF}" type="slidenum">
              <a:rPr lang="zh-CN" altLang="en-US" smtClean="0"/>
              <a:t>‹#›</a:t>
            </a:fld>
            <a:endParaRPr lang="zh-CN" altLang="en-US"/>
          </a:p>
        </p:txBody>
      </p:sp>
    </p:spTree>
    <p:extLst>
      <p:ext uri="{BB962C8B-B14F-4D97-AF65-F5344CB8AC3E}">
        <p14:creationId xmlns:p14="http://schemas.microsoft.com/office/powerpoint/2010/main" val="321305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D6E4DD-31D7-5951-E735-03D5700F39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ECA8DFC-8651-B3C6-F475-6B7890A26961}"/>
              </a:ext>
            </a:extLst>
          </p:cNvPr>
          <p:cNvSpPr>
            <a:spLocks noGrp="1"/>
          </p:cNvSpPr>
          <p:nvPr>
            <p:ph type="dt" sz="half" idx="10"/>
          </p:nvPr>
        </p:nvSpPr>
        <p:spPr/>
        <p:txBody>
          <a:bodyPr/>
          <a:lstStyle/>
          <a:p>
            <a:fld id="{9D353C11-7A9D-4F54-8928-9ACE85E914CE}" type="datetime1">
              <a:rPr lang="zh-CN" altLang="en-US" smtClean="0"/>
              <a:t>2024/7/14</a:t>
            </a:fld>
            <a:endParaRPr lang="zh-CN" altLang="en-US"/>
          </a:p>
        </p:txBody>
      </p:sp>
      <p:sp>
        <p:nvSpPr>
          <p:cNvPr id="4" name="页脚占位符 3">
            <a:extLst>
              <a:ext uri="{FF2B5EF4-FFF2-40B4-BE49-F238E27FC236}">
                <a16:creationId xmlns:a16="http://schemas.microsoft.com/office/drawing/2014/main" id="{6E96EB67-1ECA-7CBF-87BC-74CBFCB0630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5F10726-1028-8546-88AD-390E5C647053}"/>
              </a:ext>
            </a:extLst>
          </p:cNvPr>
          <p:cNvSpPr>
            <a:spLocks noGrp="1"/>
          </p:cNvSpPr>
          <p:nvPr>
            <p:ph type="sldNum" sz="quarter" idx="12"/>
          </p:nvPr>
        </p:nvSpPr>
        <p:spPr/>
        <p:txBody>
          <a:bodyPr/>
          <a:lstStyle/>
          <a:p>
            <a:fld id="{2A8CD3B1-8D17-4AF4-A73C-B1D35E1495BF}" type="slidenum">
              <a:rPr lang="zh-CN" altLang="en-US" smtClean="0"/>
              <a:t>‹#›</a:t>
            </a:fld>
            <a:endParaRPr lang="zh-CN" altLang="en-US"/>
          </a:p>
        </p:txBody>
      </p:sp>
    </p:spTree>
    <p:extLst>
      <p:ext uri="{BB962C8B-B14F-4D97-AF65-F5344CB8AC3E}">
        <p14:creationId xmlns:p14="http://schemas.microsoft.com/office/powerpoint/2010/main" val="397645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E7049B7-A5C7-4845-6D35-1FA6B5D629D6}"/>
              </a:ext>
            </a:extLst>
          </p:cNvPr>
          <p:cNvSpPr>
            <a:spLocks noGrp="1"/>
          </p:cNvSpPr>
          <p:nvPr>
            <p:ph type="dt" sz="half" idx="10"/>
          </p:nvPr>
        </p:nvSpPr>
        <p:spPr/>
        <p:txBody>
          <a:bodyPr/>
          <a:lstStyle/>
          <a:p>
            <a:fld id="{45C34D12-D8B3-4DFE-9BEF-80B726F263CE}" type="datetime1">
              <a:rPr lang="zh-CN" altLang="en-US" smtClean="0"/>
              <a:t>2024/7/14</a:t>
            </a:fld>
            <a:endParaRPr lang="zh-CN" altLang="en-US"/>
          </a:p>
        </p:txBody>
      </p:sp>
      <p:sp>
        <p:nvSpPr>
          <p:cNvPr id="3" name="页脚占位符 2">
            <a:extLst>
              <a:ext uri="{FF2B5EF4-FFF2-40B4-BE49-F238E27FC236}">
                <a16:creationId xmlns:a16="http://schemas.microsoft.com/office/drawing/2014/main" id="{E102451D-0D06-D72F-C571-0C36CCC2769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E250379-93A6-64DB-8B42-87762F57E501}"/>
              </a:ext>
            </a:extLst>
          </p:cNvPr>
          <p:cNvSpPr>
            <a:spLocks noGrp="1"/>
          </p:cNvSpPr>
          <p:nvPr>
            <p:ph type="sldNum" sz="quarter" idx="12"/>
          </p:nvPr>
        </p:nvSpPr>
        <p:spPr/>
        <p:txBody>
          <a:bodyPr/>
          <a:lstStyle/>
          <a:p>
            <a:fld id="{2A8CD3B1-8D17-4AF4-A73C-B1D35E1495BF}" type="slidenum">
              <a:rPr lang="zh-CN" altLang="en-US" smtClean="0"/>
              <a:t>‹#›</a:t>
            </a:fld>
            <a:endParaRPr lang="zh-CN" altLang="en-US"/>
          </a:p>
        </p:txBody>
      </p:sp>
    </p:spTree>
    <p:extLst>
      <p:ext uri="{BB962C8B-B14F-4D97-AF65-F5344CB8AC3E}">
        <p14:creationId xmlns:p14="http://schemas.microsoft.com/office/powerpoint/2010/main" val="296783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E65A0F-14E6-A34C-9F85-B830248A144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EFEFE64-E255-BF16-7C04-D62B421F70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9C06C30-92C8-7202-FC5D-E565F21D7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BDF8E3F-A81F-190D-01CE-71A8BF8A2938}"/>
              </a:ext>
            </a:extLst>
          </p:cNvPr>
          <p:cNvSpPr>
            <a:spLocks noGrp="1"/>
          </p:cNvSpPr>
          <p:nvPr>
            <p:ph type="dt" sz="half" idx="10"/>
          </p:nvPr>
        </p:nvSpPr>
        <p:spPr/>
        <p:txBody>
          <a:bodyPr/>
          <a:lstStyle/>
          <a:p>
            <a:fld id="{A92E6131-792E-4783-B1AF-3760882E3FEC}" type="datetime1">
              <a:rPr lang="zh-CN" altLang="en-US" smtClean="0"/>
              <a:t>2024/7/14</a:t>
            </a:fld>
            <a:endParaRPr lang="zh-CN" altLang="en-US"/>
          </a:p>
        </p:txBody>
      </p:sp>
      <p:sp>
        <p:nvSpPr>
          <p:cNvPr id="6" name="页脚占位符 5">
            <a:extLst>
              <a:ext uri="{FF2B5EF4-FFF2-40B4-BE49-F238E27FC236}">
                <a16:creationId xmlns:a16="http://schemas.microsoft.com/office/drawing/2014/main" id="{4F145B20-F893-C61A-E6DC-E8F366AA89D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2C4E9E-BB8C-8766-9ACC-3DDB708C01F0}"/>
              </a:ext>
            </a:extLst>
          </p:cNvPr>
          <p:cNvSpPr>
            <a:spLocks noGrp="1"/>
          </p:cNvSpPr>
          <p:nvPr>
            <p:ph type="sldNum" sz="quarter" idx="12"/>
          </p:nvPr>
        </p:nvSpPr>
        <p:spPr/>
        <p:txBody>
          <a:bodyPr/>
          <a:lstStyle/>
          <a:p>
            <a:fld id="{2A8CD3B1-8D17-4AF4-A73C-B1D35E1495BF}" type="slidenum">
              <a:rPr lang="zh-CN" altLang="en-US" smtClean="0"/>
              <a:t>‹#›</a:t>
            </a:fld>
            <a:endParaRPr lang="zh-CN" altLang="en-US"/>
          </a:p>
        </p:txBody>
      </p:sp>
    </p:spTree>
    <p:extLst>
      <p:ext uri="{BB962C8B-B14F-4D97-AF65-F5344CB8AC3E}">
        <p14:creationId xmlns:p14="http://schemas.microsoft.com/office/powerpoint/2010/main" val="374585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8CF263-CEE0-DCD4-BA3A-0A2633334AD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AC53E63-D4E6-0AF7-4073-986D272205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9E14FE-5CCA-6AF8-34B0-0A542BE02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6710B97-B4F0-DD5C-3B8C-84DC1FBDB566}"/>
              </a:ext>
            </a:extLst>
          </p:cNvPr>
          <p:cNvSpPr>
            <a:spLocks noGrp="1"/>
          </p:cNvSpPr>
          <p:nvPr>
            <p:ph type="dt" sz="half" idx="10"/>
          </p:nvPr>
        </p:nvSpPr>
        <p:spPr/>
        <p:txBody>
          <a:bodyPr/>
          <a:lstStyle/>
          <a:p>
            <a:fld id="{D43A9ED5-DAD8-406B-A004-475E77289EF7}" type="datetime1">
              <a:rPr lang="zh-CN" altLang="en-US" smtClean="0"/>
              <a:t>2024/7/14</a:t>
            </a:fld>
            <a:endParaRPr lang="zh-CN" altLang="en-US"/>
          </a:p>
        </p:txBody>
      </p:sp>
      <p:sp>
        <p:nvSpPr>
          <p:cNvPr id="6" name="页脚占位符 5">
            <a:extLst>
              <a:ext uri="{FF2B5EF4-FFF2-40B4-BE49-F238E27FC236}">
                <a16:creationId xmlns:a16="http://schemas.microsoft.com/office/drawing/2014/main" id="{6B644152-CDF7-66A7-8024-585C4AAFDD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EC114B3-804A-D096-C7C4-A463814CC9CD}"/>
              </a:ext>
            </a:extLst>
          </p:cNvPr>
          <p:cNvSpPr>
            <a:spLocks noGrp="1"/>
          </p:cNvSpPr>
          <p:nvPr>
            <p:ph type="sldNum" sz="quarter" idx="12"/>
          </p:nvPr>
        </p:nvSpPr>
        <p:spPr/>
        <p:txBody>
          <a:bodyPr/>
          <a:lstStyle/>
          <a:p>
            <a:fld id="{2A8CD3B1-8D17-4AF4-A73C-B1D35E1495BF}" type="slidenum">
              <a:rPr lang="zh-CN" altLang="en-US" smtClean="0"/>
              <a:t>‹#›</a:t>
            </a:fld>
            <a:endParaRPr lang="zh-CN" altLang="en-US"/>
          </a:p>
        </p:txBody>
      </p:sp>
    </p:spTree>
    <p:extLst>
      <p:ext uri="{BB962C8B-B14F-4D97-AF65-F5344CB8AC3E}">
        <p14:creationId xmlns:p14="http://schemas.microsoft.com/office/powerpoint/2010/main" val="374789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20102-B288-7E8A-279E-D1195B9E29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B6B0ABD-8B6C-ECFB-CEB8-9133DA4D3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649718E-3EB3-DE00-051B-BCCB79A2C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EE4BF-D175-438E-993D-3AC1E070666C}" type="datetime1">
              <a:rPr lang="zh-CN" altLang="en-US" smtClean="0"/>
              <a:t>2024/7/14</a:t>
            </a:fld>
            <a:endParaRPr lang="zh-CN" altLang="en-US"/>
          </a:p>
        </p:txBody>
      </p:sp>
      <p:sp>
        <p:nvSpPr>
          <p:cNvPr id="5" name="页脚占位符 4">
            <a:extLst>
              <a:ext uri="{FF2B5EF4-FFF2-40B4-BE49-F238E27FC236}">
                <a16:creationId xmlns:a16="http://schemas.microsoft.com/office/drawing/2014/main" id="{75A1C60D-784F-D474-4DC4-B3F5527C0D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9823B75-34B6-CD97-5B0A-D4F647D8B2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CD3B1-8D17-4AF4-A73C-B1D35E1495BF}" type="slidenum">
              <a:rPr lang="zh-CN" altLang="en-US" smtClean="0"/>
              <a:t>‹#›</a:t>
            </a:fld>
            <a:endParaRPr lang="zh-CN" altLang="en-US"/>
          </a:p>
        </p:txBody>
      </p:sp>
    </p:spTree>
    <p:extLst>
      <p:ext uri="{BB962C8B-B14F-4D97-AF65-F5344CB8AC3E}">
        <p14:creationId xmlns:p14="http://schemas.microsoft.com/office/powerpoint/2010/main" val="368060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fb69286e75_0_111"/>
          <p:cNvSpPr/>
          <p:nvPr/>
        </p:nvSpPr>
        <p:spPr>
          <a:xfrm rot="10800000" flipH="1">
            <a:off x="-1" y="64"/>
            <a:ext cx="12192000" cy="68661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83" name="Google Shape;83;gfb69286e75_0_111" descr="A picture containing building, street&#10;&#10;Description automatically generated"/>
          <p:cNvPicPr preferRelativeResize="0"/>
          <p:nvPr/>
        </p:nvPicPr>
        <p:blipFill rotWithShape="1">
          <a:blip r:embed="rId3">
            <a:alphaModFix amt="25000"/>
          </a:blip>
          <a:srcRect/>
          <a:stretch/>
        </p:blipFill>
        <p:spPr>
          <a:xfrm>
            <a:off x="-2" y="8165"/>
            <a:ext cx="12192000" cy="6858000"/>
          </a:xfrm>
          <a:prstGeom prst="rect">
            <a:avLst/>
          </a:prstGeom>
          <a:noFill/>
          <a:ln>
            <a:noFill/>
          </a:ln>
        </p:spPr>
      </p:pic>
      <p:sp>
        <p:nvSpPr>
          <p:cNvPr id="84" name="Google Shape;84;gfb69286e75_0_111"/>
          <p:cNvSpPr txBox="1"/>
          <p:nvPr/>
        </p:nvSpPr>
        <p:spPr>
          <a:xfrm>
            <a:off x="1134000" y="1421050"/>
            <a:ext cx="9924000" cy="4755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600"/>
              </a:spcBef>
              <a:spcAft>
                <a:spcPts val="0"/>
              </a:spcAft>
              <a:buClr>
                <a:schemeClr val="dk1"/>
              </a:buClr>
              <a:buSzPts val="1100"/>
              <a:buFont typeface="Arial"/>
              <a:buNone/>
            </a:pPr>
            <a:r>
              <a:rPr lang="en-US" sz="3600" b="1" dirty="0">
                <a:solidFill>
                  <a:schemeClr val="lt1"/>
                </a:solidFill>
                <a:latin typeface="Arial" panose="020B0604020202020204" pitchFamily="34" charset="0"/>
                <a:cs typeface="Arial" panose="020B0604020202020204" pitchFamily="34" charset="0"/>
                <a:sym typeface="Arial"/>
              </a:rPr>
              <a:t>Offline Imitation from Observation via </a:t>
            </a:r>
          </a:p>
          <a:p>
            <a:pPr marL="0" marR="0" lvl="0" indent="0" algn="ctr" rtl="0">
              <a:lnSpc>
                <a:spcPct val="100000"/>
              </a:lnSpc>
              <a:spcBef>
                <a:spcPts val="600"/>
              </a:spcBef>
              <a:spcAft>
                <a:spcPts val="0"/>
              </a:spcAft>
              <a:buClr>
                <a:schemeClr val="dk1"/>
              </a:buClr>
              <a:buSzPts val="1100"/>
              <a:buFont typeface="Arial"/>
              <a:buNone/>
            </a:pPr>
            <a:r>
              <a:rPr lang="en-US" sz="3600" b="1" dirty="0">
                <a:solidFill>
                  <a:schemeClr val="lt1"/>
                </a:solidFill>
                <a:latin typeface="Arial" panose="020B0604020202020204" pitchFamily="34" charset="0"/>
                <a:cs typeface="Arial" panose="020B0604020202020204" pitchFamily="34" charset="0"/>
                <a:sym typeface="Arial"/>
              </a:rPr>
              <a:t>Primal Wasserstein </a:t>
            </a:r>
          </a:p>
          <a:p>
            <a:pPr marL="0" marR="0" lvl="0" indent="0" algn="ctr" rtl="0">
              <a:lnSpc>
                <a:spcPct val="100000"/>
              </a:lnSpc>
              <a:spcBef>
                <a:spcPts val="600"/>
              </a:spcBef>
              <a:spcAft>
                <a:spcPts val="0"/>
              </a:spcAft>
              <a:buClr>
                <a:schemeClr val="dk1"/>
              </a:buClr>
              <a:buSzPts val="1100"/>
              <a:buFont typeface="Arial"/>
              <a:buNone/>
            </a:pPr>
            <a:r>
              <a:rPr lang="en-US" sz="3600" b="1" dirty="0">
                <a:solidFill>
                  <a:schemeClr val="lt1"/>
                </a:solidFill>
                <a:latin typeface="Arial" panose="020B0604020202020204" pitchFamily="34" charset="0"/>
                <a:cs typeface="Arial" panose="020B0604020202020204" pitchFamily="34" charset="0"/>
                <a:sym typeface="Arial"/>
              </a:rPr>
              <a:t>State Occupancy Matching</a:t>
            </a:r>
          </a:p>
          <a:p>
            <a:pPr marL="0" marR="0" lvl="0" indent="0" algn="ctr" rtl="0">
              <a:lnSpc>
                <a:spcPct val="100000"/>
              </a:lnSpc>
              <a:spcBef>
                <a:spcPts val="600"/>
              </a:spcBef>
              <a:spcAft>
                <a:spcPts val="0"/>
              </a:spcAft>
              <a:buClr>
                <a:srgbClr val="000000"/>
              </a:buClr>
              <a:buSzPts val="2500"/>
              <a:buFont typeface="Arial"/>
              <a:buNone/>
            </a:pPr>
            <a:endParaRPr lang="en-US" sz="2500" b="0"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600"/>
              </a:spcBef>
              <a:spcAft>
                <a:spcPts val="0"/>
              </a:spcAft>
              <a:buClr>
                <a:srgbClr val="000000"/>
              </a:buClr>
              <a:buSzPts val="2500"/>
              <a:buFont typeface="Arial"/>
              <a:buNone/>
            </a:pPr>
            <a:endParaRPr lang="en-US" sz="2500" b="0"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600"/>
              </a:spcBef>
              <a:spcAft>
                <a:spcPts val="0"/>
              </a:spcAft>
              <a:buClr>
                <a:srgbClr val="000000"/>
              </a:buClr>
              <a:buSzPts val="2500"/>
              <a:buFont typeface="Arial"/>
              <a:buNone/>
            </a:pPr>
            <a:endParaRPr lang="en-US" sz="2500"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600"/>
              </a:spcBef>
              <a:spcAft>
                <a:spcPts val="0"/>
              </a:spcAft>
              <a:buClr>
                <a:srgbClr val="000000"/>
              </a:buClr>
              <a:buSzPts val="2500"/>
              <a:buFont typeface="Arial"/>
              <a:buNone/>
            </a:pPr>
            <a:endParaRPr lang="en-US" sz="2500" b="0" i="0" u="none" strike="noStrike" cap="none" dirty="0">
              <a:solidFill>
                <a:schemeClr val="lt1"/>
              </a:solidFill>
              <a:latin typeface="Arial" panose="020B0604020202020204" pitchFamily="34" charset="0"/>
              <a:ea typeface="Arial"/>
              <a:cs typeface="Arial" panose="020B0604020202020204" pitchFamily="34" charset="0"/>
              <a:sym typeface="Arial"/>
            </a:endParaRPr>
          </a:p>
          <a:p>
            <a:pPr algn="ctr">
              <a:spcBef>
                <a:spcPts val="600"/>
              </a:spcBef>
              <a:buClr>
                <a:srgbClr val="000000"/>
              </a:buClr>
              <a:buSzPts val="2500"/>
            </a:pPr>
            <a:r>
              <a:rPr lang="en-US" altLang="zh-CN" sz="2500" dirty="0">
                <a:solidFill>
                  <a:schemeClr val="lt1"/>
                </a:solidFill>
                <a:latin typeface="Arial" panose="020B0604020202020204" pitchFamily="34" charset="0"/>
                <a:cs typeface="Arial" panose="020B0604020202020204" pitchFamily="34" charset="0"/>
              </a:rPr>
              <a:t>Kai Yan, Alexander G. Schwing, Yu-Xiong Wang</a:t>
            </a:r>
          </a:p>
          <a:p>
            <a:pPr algn="ctr">
              <a:spcBef>
                <a:spcPts val="600"/>
              </a:spcBef>
              <a:buClr>
                <a:srgbClr val="000000"/>
              </a:buClr>
              <a:buSzPts val="2500"/>
            </a:pPr>
            <a:r>
              <a:rPr lang="en-US" altLang="zh-CN" sz="2500" dirty="0">
                <a:solidFill>
                  <a:schemeClr val="lt1"/>
                </a:solidFill>
                <a:latin typeface="Arial" panose="020B0604020202020204" pitchFamily="34" charset="0"/>
                <a:cs typeface="Arial" panose="020B0604020202020204" pitchFamily="34" charset="0"/>
              </a:rPr>
              <a:t>University of Illinois Urbana-Champaign</a:t>
            </a:r>
          </a:p>
        </p:txBody>
      </p:sp>
      <p:pic>
        <p:nvPicPr>
          <p:cNvPr id="85" name="Google Shape;85;gfb69286e75_0_111" descr="A picture containing drawing&#10;&#10;Description automatically generated"/>
          <p:cNvPicPr preferRelativeResize="0"/>
          <p:nvPr/>
        </p:nvPicPr>
        <p:blipFill rotWithShape="1">
          <a:blip r:embed="rId4">
            <a:alphaModFix/>
          </a:blip>
          <a:srcRect/>
          <a:stretch/>
        </p:blipFill>
        <p:spPr>
          <a:xfrm>
            <a:off x="4641007" y="277232"/>
            <a:ext cx="2909981" cy="754082"/>
          </a:xfrm>
          <a:prstGeom prst="rect">
            <a:avLst/>
          </a:prstGeom>
          <a:noFill/>
          <a:ln>
            <a:noFill/>
          </a:ln>
        </p:spPr>
      </p:pic>
      <p:grpSp>
        <p:nvGrpSpPr>
          <p:cNvPr id="5" name="组合 4">
            <a:extLst>
              <a:ext uri="{FF2B5EF4-FFF2-40B4-BE49-F238E27FC236}">
                <a16:creationId xmlns:a16="http://schemas.microsoft.com/office/drawing/2014/main" id="{0A56A606-1E2C-67EA-4556-575C41BF9599}"/>
              </a:ext>
            </a:extLst>
          </p:cNvPr>
          <p:cNvGrpSpPr/>
          <p:nvPr/>
        </p:nvGrpSpPr>
        <p:grpSpPr>
          <a:xfrm>
            <a:off x="3407329" y="3589581"/>
            <a:ext cx="5377343" cy="1418005"/>
            <a:chOff x="3365249" y="3862228"/>
            <a:chExt cx="5377343" cy="1418005"/>
          </a:xfrm>
        </p:grpSpPr>
        <p:pic>
          <p:nvPicPr>
            <p:cNvPr id="2" name="图片 1" descr="微笑的男孩&#10;&#10;描述已自动生成">
              <a:extLst>
                <a:ext uri="{FF2B5EF4-FFF2-40B4-BE49-F238E27FC236}">
                  <a16:creationId xmlns:a16="http://schemas.microsoft.com/office/drawing/2014/main" id="{870B1B76-1178-9622-5380-8D3909339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249" y="3862649"/>
              <a:ext cx="1427785" cy="1417162"/>
            </a:xfrm>
            <a:prstGeom prst="roundRect">
              <a:avLst/>
            </a:prstGeom>
          </p:spPr>
        </p:pic>
        <p:pic>
          <p:nvPicPr>
            <p:cNvPr id="3" name="Picture 2">
              <a:extLst>
                <a:ext uri="{FF2B5EF4-FFF2-40B4-BE49-F238E27FC236}">
                  <a16:creationId xmlns:a16="http://schemas.microsoft.com/office/drawing/2014/main" id="{9F1890A0-7806-75C5-094F-CB3AE48FDE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4187" y="3875232"/>
              <a:ext cx="1343626" cy="1391997"/>
            </a:xfrm>
            <a:prstGeom prst="roundRect">
              <a:avLst/>
            </a:prstGeom>
            <a:noFill/>
            <a:extLst>
              <a:ext uri="{909E8E84-426E-40DD-AFC4-6F175D3DCCD1}">
                <a14:hiddenFill xmlns:a14="http://schemas.microsoft.com/office/drawing/2010/main">
                  <a:solidFill>
                    <a:srgbClr val="FFFFFF"/>
                  </a:solidFill>
                </a14:hiddenFill>
              </a:ext>
            </a:extLst>
          </p:spPr>
        </p:pic>
        <p:pic>
          <p:nvPicPr>
            <p:cNvPr id="4" name="图片 3" descr="男人戴着眼镜&#10;&#10;描述已自动生成">
              <a:extLst>
                <a:ext uri="{FF2B5EF4-FFF2-40B4-BE49-F238E27FC236}">
                  <a16:creationId xmlns:a16="http://schemas.microsoft.com/office/drawing/2014/main" id="{8C210211-27B3-3B18-B6E7-552BFE8663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8966" y="3862228"/>
              <a:ext cx="1343626" cy="1418005"/>
            </a:xfrm>
            <a:prstGeom prst="roundRect">
              <a:avLst/>
            </a:prstGeom>
          </p:spPr>
        </p:pic>
      </p:grpSp>
      <p:pic>
        <p:nvPicPr>
          <p:cNvPr id="1030" name="Picture 6" descr="Press">
            <a:extLst>
              <a:ext uri="{FF2B5EF4-FFF2-40B4-BE49-F238E27FC236}">
                <a16:creationId xmlns:a16="http://schemas.microsoft.com/office/drawing/2014/main" id="{3A43C4A1-F006-EFD2-98FD-D9F4F913CC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909" y="275314"/>
            <a:ext cx="2327063" cy="7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fa0f5b21c0_0_160"/>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r>
              <a:rPr lang="en-US" sz="2400" dirty="0">
                <a:latin typeface="Arial" panose="020B0604020202020204" pitchFamily="34" charset="0"/>
                <a:cs typeface="Arial" panose="020B0604020202020204" pitchFamily="34" charset="0"/>
                <a:sym typeface="Arial"/>
              </a:rPr>
              <a:t>Offline Imitation Learning (IL) is efficient</a:t>
            </a:r>
          </a:p>
          <a:p>
            <a:pPr marL="457200" lvl="1" indent="0">
              <a:buNone/>
            </a:pPr>
            <a:r>
              <a:rPr lang="en-US" sz="2000" dirty="0">
                <a:solidFill>
                  <a:schemeClr val="accent6">
                    <a:lumMod val="75000"/>
                  </a:schemeClr>
                </a:solidFill>
                <a:latin typeface="Arial" panose="020B0604020202020204" pitchFamily="34" charset="0"/>
                <a:cs typeface="Arial" panose="020B0604020202020204" pitchFamily="34" charset="0"/>
                <a:sym typeface="Arial"/>
              </a:rPr>
              <a:t>+ No reward labels</a:t>
            </a:r>
          </a:p>
          <a:p>
            <a:pPr marL="457200" lvl="1" indent="0">
              <a:buNone/>
            </a:pPr>
            <a:endParaRPr lang="en-US" sz="2000" dirty="0">
              <a:solidFill>
                <a:schemeClr val="accent6">
                  <a:lumMod val="75000"/>
                </a:schemeClr>
              </a:solidFill>
              <a:latin typeface="Arial" panose="020B0604020202020204" pitchFamily="34" charset="0"/>
              <a:cs typeface="Arial" panose="020B0604020202020204" pitchFamily="34" charset="0"/>
              <a:sym typeface="Arial"/>
            </a:endParaRPr>
          </a:p>
          <a:p>
            <a:pPr marL="457200" lvl="1" indent="0">
              <a:buNone/>
            </a:pPr>
            <a:r>
              <a:rPr lang="en-US" sz="2000" dirty="0">
                <a:solidFill>
                  <a:schemeClr val="accent6">
                    <a:lumMod val="75000"/>
                  </a:schemeClr>
                </a:solidFill>
                <a:latin typeface="Arial" panose="020B0604020202020204" pitchFamily="34" charset="0"/>
                <a:cs typeface="Arial" panose="020B0604020202020204" pitchFamily="34" charset="0"/>
                <a:sym typeface="Arial"/>
              </a:rPr>
              <a:t>+ No online interactions</a:t>
            </a:r>
          </a:p>
          <a:p>
            <a:pPr marL="457200" lvl="1" indent="0">
              <a:buNone/>
            </a:pPr>
            <a:endParaRPr lang="en-US" sz="2000" dirty="0">
              <a:solidFill>
                <a:schemeClr val="accent6">
                  <a:lumMod val="75000"/>
                </a:schemeClr>
              </a:solidFill>
              <a:latin typeface="Arial" panose="020B0604020202020204" pitchFamily="34" charset="0"/>
              <a:cs typeface="Arial" panose="020B0604020202020204" pitchFamily="34" charset="0"/>
              <a:sym typeface="Arial"/>
            </a:endParaRPr>
          </a:p>
          <a:p>
            <a:pPr marL="457200" lvl="1" indent="0">
              <a:buNone/>
            </a:pPr>
            <a:r>
              <a:rPr lang="en-US" sz="2000" dirty="0">
                <a:solidFill>
                  <a:srgbClr val="C00000"/>
                </a:solidFill>
                <a:latin typeface="Arial" panose="020B0604020202020204" pitchFamily="34" charset="0"/>
                <a:cs typeface="Arial" panose="020B0604020202020204" pitchFamily="34" charset="0"/>
                <a:sym typeface="Arial"/>
              </a:rPr>
              <a:t>– Requires expensive expert demonstrations which are hard to obtain</a:t>
            </a: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p:txBody>
      </p:sp>
      <p:sp>
        <p:nvSpPr>
          <p:cNvPr id="640" name="Google Shape;640;gfa0f5b21c0_0_16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645" name="Google Shape;645;gfa0f5b21c0_0_160"/>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dirty="0">
                <a:solidFill>
                  <a:schemeClr val="lt1"/>
                </a:solidFill>
                <a:latin typeface="Arial" panose="020B0604020202020204" pitchFamily="34" charset="0"/>
                <a:cs typeface="Arial" panose="020B0604020202020204" pitchFamily="34" charset="0"/>
              </a:rPr>
              <a:t>Why offline imitation from observations?</a:t>
            </a:r>
            <a:endParaRPr lang="en-US" altLang="zh-CN" sz="32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21546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fa0f5b21c0_0_160"/>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r>
              <a:rPr lang="en-US" sz="2400" dirty="0">
                <a:latin typeface="Arial" panose="020B0604020202020204" pitchFamily="34" charset="0"/>
                <a:cs typeface="Arial" panose="020B0604020202020204" pitchFamily="34" charset="0"/>
                <a:sym typeface="Arial"/>
              </a:rPr>
              <a:t>Offline Imitation Learning (IL) is efficient, but expert demonstrations are few and sometimes </a:t>
            </a:r>
            <a:r>
              <a:rPr lang="en-US" sz="2400" dirty="0">
                <a:solidFill>
                  <a:srgbClr val="FF0000"/>
                </a:solidFill>
                <a:latin typeface="Arial" panose="020B0604020202020204" pitchFamily="34" charset="0"/>
                <a:cs typeface="Arial" panose="020B0604020202020204" pitchFamily="34" charset="0"/>
                <a:sym typeface="Arial"/>
              </a:rPr>
              <a:t>state-only</a:t>
            </a: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endParaRPr lang="en-US" sz="2400" i="1" dirty="0">
              <a:latin typeface="Arial" panose="020B0604020202020204" pitchFamily="34" charset="0"/>
              <a:cs typeface="Arial" panose="020B0604020202020204" pitchFamily="34" charset="0"/>
              <a:sym typeface="Arial"/>
            </a:endParaRPr>
          </a:p>
          <a:p>
            <a:r>
              <a:rPr lang="en-US" sz="2400" dirty="0">
                <a:latin typeface="Arial" panose="020B0604020202020204" pitchFamily="34" charset="0"/>
                <a:cs typeface="Arial" panose="020B0604020202020204" pitchFamily="34" charset="0"/>
                <a:sym typeface="Arial"/>
              </a:rPr>
              <a:t>Learn from few </a:t>
            </a:r>
            <a:r>
              <a:rPr lang="en-US" sz="2400" dirty="0">
                <a:solidFill>
                  <a:schemeClr val="accent4">
                    <a:lumMod val="75000"/>
                  </a:schemeClr>
                </a:solidFill>
                <a:latin typeface="Arial" panose="020B0604020202020204" pitchFamily="34" charset="0"/>
                <a:cs typeface="Arial" panose="020B0604020202020204" pitchFamily="34" charset="0"/>
                <a:sym typeface="Arial"/>
              </a:rPr>
              <a:t>expert</a:t>
            </a:r>
            <a:r>
              <a:rPr lang="en-US" sz="2400" dirty="0">
                <a:latin typeface="Arial" panose="020B0604020202020204" pitchFamily="34" charset="0"/>
                <a:cs typeface="Arial" panose="020B0604020202020204" pitchFamily="34" charset="0"/>
                <a:sym typeface="Arial"/>
              </a:rPr>
              <a:t> states + large, mixed-quality state-action dataset</a:t>
            </a:r>
          </a:p>
        </p:txBody>
      </p:sp>
      <p:sp>
        <p:nvSpPr>
          <p:cNvPr id="640" name="Google Shape;640;gfa0f5b21c0_0_16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645" name="Google Shape;645;gfa0f5b21c0_0_160"/>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a:solidFill>
                  <a:schemeClr val="lt1"/>
                </a:solidFill>
                <a:latin typeface="Arial" panose="020B0604020202020204" pitchFamily="34" charset="0"/>
                <a:cs typeface="Arial" panose="020B0604020202020204" pitchFamily="34" charset="0"/>
              </a:rPr>
              <a:t>Why offline imitation from observations?</a:t>
            </a:r>
            <a:endParaRPr lang="en-US" altLang="zh-CN" sz="32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grpSp>
        <p:nvGrpSpPr>
          <p:cNvPr id="3" name="组合 2">
            <a:extLst>
              <a:ext uri="{FF2B5EF4-FFF2-40B4-BE49-F238E27FC236}">
                <a16:creationId xmlns:a16="http://schemas.microsoft.com/office/drawing/2014/main" id="{A7BD4A2E-1197-9D5C-8FF1-995631CF79F7}"/>
              </a:ext>
            </a:extLst>
          </p:cNvPr>
          <p:cNvGrpSpPr/>
          <p:nvPr/>
        </p:nvGrpSpPr>
        <p:grpSpPr>
          <a:xfrm>
            <a:off x="1175280" y="2516985"/>
            <a:ext cx="9841440" cy="2514400"/>
            <a:chOff x="718080" y="2874057"/>
            <a:chExt cx="9841440" cy="2514400"/>
          </a:xfrm>
        </p:grpSpPr>
        <p:sp>
          <p:nvSpPr>
            <p:cNvPr id="4" name="文本框 3">
              <a:extLst>
                <a:ext uri="{FF2B5EF4-FFF2-40B4-BE49-F238E27FC236}">
                  <a16:creationId xmlns:a16="http://schemas.microsoft.com/office/drawing/2014/main" id="{ED819C6C-B27E-2E47-8D35-76F358CADF17}"/>
                </a:ext>
              </a:extLst>
            </p:cNvPr>
            <p:cNvSpPr txBox="1"/>
            <p:nvPr/>
          </p:nvSpPr>
          <p:spPr>
            <a:xfrm>
              <a:off x="2127689" y="4988347"/>
              <a:ext cx="2449710" cy="40011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Learning from video</a:t>
              </a:r>
              <a:endParaRPr lang="zh-CN" altLang="en-US" sz="2000" dirty="0">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98EF22B0-CFE0-2F50-FAFD-A9F59988679F}"/>
                </a:ext>
              </a:extLst>
            </p:cNvPr>
            <p:cNvSpPr txBox="1"/>
            <p:nvPr/>
          </p:nvSpPr>
          <p:spPr>
            <a:xfrm>
              <a:off x="7438185" y="4988347"/>
              <a:ext cx="2815386" cy="400110"/>
            </a:xfrm>
            <a:prstGeom prst="rect">
              <a:avLst/>
            </a:prstGeom>
            <a:noFill/>
          </p:spPr>
          <p:txBody>
            <a:bodyPr wrap="none" rtlCol="0">
              <a:spAutoFit/>
            </a:bodyPr>
            <a:lstStyle/>
            <a:p>
              <a:r>
                <a:rPr lang="en-US" altLang="zh-CN" sz="2000">
                  <a:latin typeface="Arial" panose="020B0604020202020204" pitchFamily="34" charset="0"/>
                  <a:cs typeface="Arial" panose="020B0604020202020204" pitchFamily="34" charset="0"/>
                </a:rPr>
                <a:t>Embodiment difference</a:t>
              </a:r>
              <a:endParaRPr lang="zh-CN" altLang="en-US" sz="2000">
                <a:latin typeface="Arial" panose="020B0604020202020204" pitchFamily="34" charset="0"/>
                <a:cs typeface="Arial" panose="020B0604020202020204" pitchFamily="34" charset="0"/>
              </a:endParaRPr>
            </a:p>
          </p:txBody>
        </p:sp>
        <p:grpSp>
          <p:nvGrpSpPr>
            <p:cNvPr id="6" name="组合 5">
              <a:extLst>
                <a:ext uri="{FF2B5EF4-FFF2-40B4-BE49-F238E27FC236}">
                  <a16:creationId xmlns:a16="http://schemas.microsoft.com/office/drawing/2014/main" id="{9C5B70FD-02AC-EC5C-68E1-DDC948899F15}"/>
                </a:ext>
              </a:extLst>
            </p:cNvPr>
            <p:cNvGrpSpPr/>
            <p:nvPr/>
          </p:nvGrpSpPr>
          <p:grpSpPr>
            <a:xfrm>
              <a:off x="718080" y="2874057"/>
              <a:ext cx="9841440" cy="2073650"/>
              <a:chOff x="776410" y="3103521"/>
              <a:chExt cx="9841440" cy="2073650"/>
            </a:xfrm>
          </p:grpSpPr>
          <p:grpSp>
            <p:nvGrpSpPr>
              <p:cNvPr id="7" name="组合 6">
                <a:extLst>
                  <a:ext uri="{FF2B5EF4-FFF2-40B4-BE49-F238E27FC236}">
                    <a16:creationId xmlns:a16="http://schemas.microsoft.com/office/drawing/2014/main" id="{89FD57F6-082E-D0DA-8A40-8D1838CEFC9B}"/>
                  </a:ext>
                </a:extLst>
              </p:cNvPr>
              <p:cNvGrpSpPr/>
              <p:nvPr/>
            </p:nvGrpSpPr>
            <p:grpSpPr>
              <a:xfrm>
                <a:off x="776410" y="3328550"/>
                <a:ext cx="5478340" cy="1623593"/>
                <a:chOff x="522410" y="3567275"/>
                <a:chExt cx="4744689" cy="1310043"/>
              </a:xfrm>
            </p:grpSpPr>
            <p:pic>
              <p:nvPicPr>
                <p:cNvPr id="9" name="图片 8" descr="图片包含 室内, 桌子, 小, 前&#10;&#10;描述已自动生成">
                  <a:extLst>
                    <a:ext uri="{FF2B5EF4-FFF2-40B4-BE49-F238E27FC236}">
                      <a16:creationId xmlns:a16="http://schemas.microsoft.com/office/drawing/2014/main" id="{E75AF7EB-45B8-F06B-EBE9-433CE7F05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10" y="3572206"/>
                  <a:ext cx="1584151" cy="1305112"/>
                </a:xfrm>
                <a:prstGeom prst="rect">
                  <a:avLst/>
                </a:prstGeom>
              </p:spPr>
            </p:pic>
            <p:pic>
              <p:nvPicPr>
                <p:cNvPr id="10" name="图片 9" descr="桌子上的显微镜&#10;&#10;低可信度描述已自动生成">
                  <a:extLst>
                    <a:ext uri="{FF2B5EF4-FFF2-40B4-BE49-F238E27FC236}">
                      <a16:creationId xmlns:a16="http://schemas.microsoft.com/office/drawing/2014/main" id="{DDA5E06E-FEFA-EDB2-A8A9-FC726D554C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2947" y="3572206"/>
                  <a:ext cx="1584152" cy="1305111"/>
                </a:xfrm>
                <a:prstGeom prst="rect">
                  <a:avLst/>
                </a:prstGeom>
              </p:spPr>
            </p:pic>
            <p:cxnSp>
              <p:nvCxnSpPr>
                <p:cNvPr id="11" name="直接箭头连接符 10">
                  <a:extLst>
                    <a:ext uri="{FF2B5EF4-FFF2-40B4-BE49-F238E27FC236}">
                      <a16:creationId xmlns:a16="http://schemas.microsoft.com/office/drawing/2014/main" id="{B8C3AA24-6BD7-32B2-B16A-BE22FA204DCD}"/>
                    </a:ext>
                  </a:extLst>
                </p:cNvPr>
                <p:cNvCxnSpPr>
                  <a:cxnSpLocks/>
                  <a:stCxn id="9" idx="3"/>
                  <a:endCxn id="10" idx="1"/>
                </p:cNvCxnSpPr>
                <p:nvPr/>
              </p:nvCxnSpPr>
              <p:spPr>
                <a:xfrm>
                  <a:off x="2106561" y="4224762"/>
                  <a:ext cx="157638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2" name="图片 11" descr="图标&#10;&#10;描述已自动生成">
                  <a:extLst>
                    <a:ext uri="{FF2B5EF4-FFF2-40B4-BE49-F238E27FC236}">
                      <a16:creationId xmlns:a16="http://schemas.microsoft.com/office/drawing/2014/main" id="{98C0D536-405A-12A6-FFBE-DBA2B44509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2150" y="3567275"/>
                  <a:ext cx="665207" cy="578934"/>
                </a:xfrm>
                <a:prstGeom prst="rect">
                  <a:avLst/>
                </a:prstGeom>
              </p:spPr>
            </p:pic>
          </p:grpSp>
          <p:pic>
            <p:nvPicPr>
              <p:cNvPr id="8" name="Picture 4" descr="Neural Networking: Robots Learning From Video | Hackaday">
                <a:extLst>
                  <a:ext uri="{FF2B5EF4-FFF2-40B4-BE49-F238E27FC236}">
                    <a16:creationId xmlns:a16="http://schemas.microsoft.com/office/drawing/2014/main" id="{C750A181-7F2A-B222-2C70-AAEE0D584D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0567" y="3103521"/>
                <a:ext cx="3427283" cy="207365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文本框 12">
            <a:extLst>
              <a:ext uri="{FF2B5EF4-FFF2-40B4-BE49-F238E27FC236}">
                <a16:creationId xmlns:a16="http://schemas.microsoft.com/office/drawing/2014/main" id="{54AE5449-2F9D-46AB-8795-596EDB37F42D}"/>
              </a:ext>
            </a:extLst>
          </p:cNvPr>
          <p:cNvSpPr txBox="1"/>
          <p:nvPr/>
        </p:nvSpPr>
        <p:spPr>
          <a:xfrm>
            <a:off x="10444406" y="6155279"/>
            <a:ext cx="1747594" cy="276999"/>
          </a:xfrm>
          <a:prstGeom prst="rect">
            <a:avLst/>
          </a:prstGeom>
          <a:noFill/>
        </p:spPr>
        <p:txBody>
          <a:bodyPr wrap="none" rtlCol="0">
            <a:spAutoFit/>
          </a:bodyPr>
          <a:lstStyle/>
          <a:p>
            <a:r>
              <a:rPr lang="en-US" altLang="zh-CN" sz="1200">
                <a:solidFill>
                  <a:schemeClr val="bg1">
                    <a:lumMod val="75000"/>
                  </a:schemeClr>
                </a:solidFill>
                <a:latin typeface="Arial" panose="020B0604020202020204" pitchFamily="34" charset="0"/>
                <a:cs typeface="Arial" panose="020B0604020202020204" pitchFamily="34" charset="0"/>
              </a:rPr>
              <a:t>Image Source: Internet</a:t>
            </a:r>
            <a:endParaRPr lang="zh-CN" altLang="en-US" sz="120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61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fa0f5b21c0_0_160"/>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r>
              <a:rPr lang="en-US" sz="2400" dirty="0">
                <a:latin typeface="Arial" panose="020B0604020202020204" pitchFamily="34" charset="0"/>
                <a:cs typeface="Arial" panose="020B0604020202020204" pitchFamily="34" charset="0"/>
                <a:sym typeface="Arial"/>
              </a:rPr>
              <a:t>How should we mimic the expert with its actions unknown?</a:t>
            </a:r>
          </a:p>
          <a:p>
            <a:pPr lvl="1"/>
            <a:r>
              <a:rPr lang="en-US" sz="2000" dirty="0">
                <a:latin typeface="Arial" panose="020B0604020202020204" pitchFamily="34" charset="0"/>
                <a:cs typeface="Arial" panose="020B0604020202020204" pitchFamily="34" charset="0"/>
                <a:sym typeface="Arial"/>
              </a:rPr>
              <a:t>Make state distribution </a:t>
            </a:r>
            <a:r>
              <a:rPr lang="en-US" sz="2000" dirty="0">
                <a:solidFill>
                  <a:srgbClr val="FF0000"/>
                </a:solidFill>
                <a:latin typeface="Arial" panose="020B0604020202020204" pitchFamily="34" charset="0"/>
                <a:cs typeface="Arial" panose="020B0604020202020204" pitchFamily="34" charset="0"/>
                <a:sym typeface="Arial"/>
              </a:rPr>
              <a:t>(occupancy) </a:t>
            </a:r>
            <a:r>
              <a:rPr lang="en-US" sz="2000" dirty="0">
                <a:latin typeface="Arial" panose="020B0604020202020204" pitchFamily="34" charset="0"/>
                <a:cs typeface="Arial" panose="020B0604020202020204" pitchFamily="34" charset="0"/>
                <a:sym typeface="Arial"/>
              </a:rPr>
              <a:t>between the learner’s and the expert’s policy close!</a:t>
            </a:r>
          </a:p>
          <a:p>
            <a:pPr lvl="1"/>
            <a:endParaRPr lang="en-US" sz="2000" dirty="0">
              <a:latin typeface="Arial" panose="020B0604020202020204" pitchFamily="34" charset="0"/>
              <a:cs typeface="Arial" panose="020B0604020202020204" pitchFamily="34" charset="0"/>
              <a:sym typeface="Arial"/>
            </a:endParaRPr>
          </a:p>
          <a:p>
            <a:pPr lvl="1"/>
            <a:endParaRPr lang="en-US" sz="2000" dirty="0">
              <a:latin typeface="Arial" panose="020B0604020202020204" pitchFamily="34" charset="0"/>
              <a:cs typeface="Arial" panose="020B0604020202020204" pitchFamily="34" charset="0"/>
              <a:sym typeface="Arial"/>
            </a:endParaRPr>
          </a:p>
          <a:p>
            <a:pPr lvl="1"/>
            <a:endParaRPr lang="en-US" sz="2000" dirty="0">
              <a:latin typeface="Arial" panose="020B0604020202020204" pitchFamily="34" charset="0"/>
              <a:cs typeface="Arial" panose="020B0604020202020204" pitchFamily="34" charset="0"/>
              <a:sym typeface="Arial"/>
            </a:endParaRPr>
          </a:p>
          <a:p>
            <a:pPr marL="0" indent="0">
              <a:buNone/>
            </a:pPr>
            <a:endParaRPr lang="en-US" altLang="zh-CN" sz="2400" dirty="0">
              <a:latin typeface="Arial" panose="020B0604020202020204" pitchFamily="34" charset="0"/>
              <a:cs typeface="Arial" panose="020B0604020202020204" pitchFamily="34" charset="0"/>
              <a:sym typeface="Arial"/>
            </a:endParaRPr>
          </a:p>
          <a:p>
            <a:pPr marL="0" indent="0">
              <a:buNone/>
            </a:pPr>
            <a:endParaRPr lang="en-US" altLang="zh-CN" sz="2400" dirty="0">
              <a:latin typeface="Arial" panose="020B0604020202020204" pitchFamily="34" charset="0"/>
              <a:cs typeface="Arial" panose="020B0604020202020204" pitchFamily="34" charset="0"/>
              <a:sym typeface="Arial"/>
            </a:endParaRPr>
          </a:p>
          <a:p>
            <a:pPr marL="0" indent="0">
              <a:buNone/>
            </a:pPr>
            <a:endParaRPr lang="en-US" altLang="zh-CN" sz="2400" dirty="0">
              <a:latin typeface="Arial" panose="020B0604020202020204" pitchFamily="34" charset="0"/>
              <a:cs typeface="Arial" panose="020B0604020202020204" pitchFamily="34" charset="0"/>
              <a:sym typeface="Arial"/>
            </a:endParaRPr>
          </a:p>
          <a:p>
            <a:pPr marL="0" indent="0">
              <a:buNone/>
            </a:pPr>
            <a:endParaRPr lang="en-US" altLang="zh-CN" sz="2400" dirty="0">
              <a:latin typeface="Arial" panose="020B0604020202020204" pitchFamily="34" charset="0"/>
              <a:cs typeface="Arial" panose="020B0604020202020204" pitchFamily="34" charset="0"/>
              <a:sym typeface="Arial"/>
            </a:endParaRPr>
          </a:p>
          <a:p>
            <a:endParaRPr lang="en-US" altLang="zh-CN" sz="2400" dirty="0">
              <a:latin typeface="Arial" panose="020B0604020202020204" pitchFamily="34" charset="0"/>
              <a:cs typeface="Arial" panose="020B0604020202020204" pitchFamily="34" charset="0"/>
              <a:sym typeface="Arial"/>
            </a:endParaRPr>
          </a:p>
          <a:p>
            <a:pPr lvl="1"/>
            <a:endParaRPr lang="en-US" sz="2000" dirty="0">
              <a:latin typeface="Arial" panose="020B0604020202020204" pitchFamily="34" charset="0"/>
              <a:cs typeface="Arial" panose="020B0604020202020204" pitchFamily="34" charset="0"/>
              <a:sym typeface="Arial"/>
            </a:endParaRPr>
          </a:p>
          <a:p>
            <a:pPr lvl="1"/>
            <a:endParaRPr lang="en-US" sz="2000" dirty="0">
              <a:latin typeface="Arial" panose="020B0604020202020204" pitchFamily="34" charset="0"/>
              <a:cs typeface="Arial" panose="020B0604020202020204" pitchFamily="34" charset="0"/>
              <a:sym typeface="Arial"/>
            </a:endParaRPr>
          </a:p>
        </p:txBody>
      </p:sp>
      <p:sp>
        <p:nvSpPr>
          <p:cNvPr id="640" name="Google Shape;640;gfa0f5b21c0_0_16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645" name="Google Shape;645;gfa0f5b21c0_0_160"/>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b="0" i="0" u="none" strike="noStrike" cap="none" dirty="0">
                <a:solidFill>
                  <a:schemeClr val="lt1"/>
                </a:solidFill>
                <a:latin typeface="Arial" panose="020B0604020202020204" pitchFamily="34" charset="0"/>
                <a:ea typeface="Arial"/>
                <a:cs typeface="Arial" panose="020B0604020202020204" pitchFamily="34" charset="0"/>
                <a:sym typeface="Arial"/>
              </a:rPr>
              <a:t>State occupancy matching </a:t>
            </a:r>
          </a:p>
        </p:txBody>
      </p:sp>
      <p:grpSp>
        <p:nvGrpSpPr>
          <p:cNvPr id="36" name="组合 35">
            <a:extLst>
              <a:ext uri="{FF2B5EF4-FFF2-40B4-BE49-F238E27FC236}">
                <a16:creationId xmlns:a16="http://schemas.microsoft.com/office/drawing/2014/main" id="{8AE6B097-98AF-65B6-A645-92E783E75E38}"/>
              </a:ext>
            </a:extLst>
          </p:cNvPr>
          <p:cNvGrpSpPr/>
          <p:nvPr/>
        </p:nvGrpSpPr>
        <p:grpSpPr>
          <a:xfrm>
            <a:off x="711562" y="2611274"/>
            <a:ext cx="10768876" cy="3181568"/>
            <a:chOff x="424609" y="2338224"/>
            <a:chExt cx="10768876" cy="3181568"/>
          </a:xfrm>
        </p:grpSpPr>
        <p:sp>
          <p:nvSpPr>
            <p:cNvPr id="6" name="文本框 5">
              <a:extLst>
                <a:ext uri="{FF2B5EF4-FFF2-40B4-BE49-F238E27FC236}">
                  <a16:creationId xmlns:a16="http://schemas.microsoft.com/office/drawing/2014/main" id="{6FFC01E1-B354-075B-4F76-4ACDE2478C36}"/>
                </a:ext>
              </a:extLst>
            </p:cNvPr>
            <p:cNvSpPr txBox="1"/>
            <p:nvPr/>
          </p:nvSpPr>
          <p:spPr>
            <a:xfrm>
              <a:off x="7705030" y="5119682"/>
              <a:ext cx="3488455" cy="400110"/>
            </a:xfrm>
            <a:prstGeom prst="rect">
              <a:avLst/>
            </a:prstGeom>
            <a:noFill/>
          </p:spPr>
          <p:txBody>
            <a:bodyPr wrap="none" rtlCol="0">
              <a:spAutoFit/>
            </a:bodyPr>
            <a:lstStyle/>
            <a:p>
              <a:pPr algn="ctr"/>
              <a:r>
                <a:rPr lang="en-US" altLang="zh-CN" sz="2000" dirty="0">
                  <a:solidFill>
                    <a:schemeClr val="accent4">
                      <a:lumMod val="75000"/>
                    </a:schemeClr>
                  </a:solidFill>
                  <a:latin typeface="Arial" panose="020B0604020202020204" pitchFamily="34" charset="0"/>
                  <a:cs typeface="Arial" panose="020B0604020202020204" pitchFamily="34" charset="0"/>
                </a:rPr>
                <a:t>Expert</a:t>
              </a:r>
              <a:r>
                <a:rPr lang="en-US" altLang="zh-CN" sz="2000" dirty="0">
                  <a:latin typeface="Arial" panose="020B0604020202020204" pitchFamily="34" charset="0"/>
                  <a:cs typeface="Arial" panose="020B0604020202020204" pitchFamily="34" charset="0"/>
                </a:rPr>
                <a:t> states and distribution</a:t>
              </a:r>
              <a:endParaRPr lang="zh-CN" altLang="en-US" sz="2000"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429166BC-A531-9F52-F28B-54D1FAAC4C0D}"/>
                </a:ext>
              </a:extLst>
            </p:cNvPr>
            <p:cNvSpPr txBox="1"/>
            <p:nvPr/>
          </p:nvSpPr>
          <p:spPr>
            <a:xfrm>
              <a:off x="424609" y="5119682"/>
              <a:ext cx="3701654" cy="400110"/>
            </a:xfrm>
            <a:prstGeom prst="rect">
              <a:avLst/>
            </a:prstGeom>
            <a:noFill/>
          </p:spPr>
          <p:txBody>
            <a:bodyPr wrap="none" rtlCol="0">
              <a:spAutoFit/>
            </a:bodyPr>
            <a:lstStyle/>
            <a:p>
              <a:r>
                <a:rPr lang="en-US" altLang="zh-CN" sz="2000" dirty="0">
                  <a:solidFill>
                    <a:schemeClr val="accent5">
                      <a:lumMod val="75000"/>
                    </a:schemeClr>
                  </a:solidFill>
                  <a:latin typeface="Arial" panose="020B0604020202020204" pitchFamily="34" charset="0"/>
                  <a:cs typeface="Arial" panose="020B0604020202020204" pitchFamily="34" charset="0"/>
                </a:rPr>
                <a:t> Learner </a:t>
              </a:r>
              <a:r>
                <a:rPr lang="en-US" altLang="zh-CN" sz="2000" dirty="0">
                  <a:latin typeface="Arial" panose="020B0604020202020204" pitchFamily="34" charset="0"/>
                  <a:cs typeface="Arial" panose="020B0604020202020204" pitchFamily="34" charset="0"/>
                </a:rPr>
                <a:t>states and distribution</a:t>
              </a:r>
              <a:endParaRPr lang="zh-CN" altLang="en-US" sz="2000" dirty="0">
                <a:latin typeface="Arial" panose="020B0604020202020204" pitchFamily="34" charset="0"/>
                <a:cs typeface="Arial" panose="020B0604020202020204" pitchFamily="34" charset="0"/>
              </a:endParaRPr>
            </a:p>
          </p:txBody>
        </p:sp>
        <p:grpSp>
          <p:nvGrpSpPr>
            <p:cNvPr id="35" name="组合 34">
              <a:extLst>
                <a:ext uri="{FF2B5EF4-FFF2-40B4-BE49-F238E27FC236}">
                  <a16:creationId xmlns:a16="http://schemas.microsoft.com/office/drawing/2014/main" id="{40694066-B0F6-3E8F-EEAC-DFB3C6210363}"/>
                </a:ext>
              </a:extLst>
            </p:cNvPr>
            <p:cNvGrpSpPr/>
            <p:nvPr/>
          </p:nvGrpSpPr>
          <p:grpSpPr>
            <a:xfrm>
              <a:off x="684469" y="2338506"/>
              <a:ext cx="3181934" cy="2757037"/>
              <a:chOff x="684469" y="2338224"/>
              <a:chExt cx="3181934" cy="2757037"/>
            </a:xfrm>
          </p:grpSpPr>
          <p:pic>
            <p:nvPicPr>
              <p:cNvPr id="22" name="图片 21">
                <a:extLst>
                  <a:ext uri="{FF2B5EF4-FFF2-40B4-BE49-F238E27FC236}">
                    <a16:creationId xmlns:a16="http://schemas.microsoft.com/office/drawing/2014/main" id="{13BA88F6-84EF-679E-4CBB-D8D27ACD754B}"/>
                  </a:ext>
                </a:extLst>
              </p:cNvPr>
              <p:cNvPicPr>
                <a:picLocks noChangeAspect="1"/>
              </p:cNvPicPr>
              <p:nvPr/>
            </p:nvPicPr>
            <p:blipFill>
              <a:blip r:embed="rId4"/>
              <a:stretch>
                <a:fillRect/>
              </a:stretch>
            </p:blipFill>
            <p:spPr>
              <a:xfrm>
                <a:off x="684469" y="2338224"/>
                <a:ext cx="3181934" cy="2757037"/>
              </a:xfrm>
              <a:prstGeom prst="rect">
                <a:avLst/>
              </a:prstGeom>
            </p:spPr>
          </p:pic>
          <p:sp>
            <p:nvSpPr>
              <p:cNvPr id="5" name="椭圆 4">
                <a:extLst>
                  <a:ext uri="{FF2B5EF4-FFF2-40B4-BE49-F238E27FC236}">
                    <a16:creationId xmlns:a16="http://schemas.microsoft.com/office/drawing/2014/main" id="{35160743-603F-FFA3-148C-D7CDDE297FC0}"/>
                  </a:ext>
                </a:extLst>
              </p:cNvPr>
              <p:cNvSpPr/>
              <p:nvPr/>
            </p:nvSpPr>
            <p:spPr>
              <a:xfrm>
                <a:off x="2400336" y="3000509"/>
                <a:ext cx="252000" cy="252000"/>
              </a:xfrm>
              <a:prstGeom prst="ellipse">
                <a:avLst/>
              </a:prstGeom>
              <a:ln w="12700">
                <a:solidFill>
                  <a:srgbClr val="002060"/>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0E0FBFDF-A6F3-EDA9-FCA1-F5CFB26D3024}"/>
                  </a:ext>
                </a:extLst>
              </p:cNvPr>
              <p:cNvSpPr/>
              <p:nvPr/>
            </p:nvSpPr>
            <p:spPr>
              <a:xfrm>
                <a:off x="1498636" y="3775610"/>
                <a:ext cx="252000" cy="252000"/>
              </a:xfrm>
              <a:prstGeom prst="ellipse">
                <a:avLst/>
              </a:prstGeom>
              <a:ln w="12700">
                <a:solidFill>
                  <a:srgbClr val="002060"/>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FDA33BE7-CD7E-2DE4-564A-9881DB46DE2B}"/>
                  </a:ext>
                </a:extLst>
              </p:cNvPr>
              <p:cNvSpPr/>
              <p:nvPr/>
            </p:nvSpPr>
            <p:spPr>
              <a:xfrm>
                <a:off x="2870236" y="4169908"/>
                <a:ext cx="252000" cy="252000"/>
              </a:xfrm>
              <a:prstGeom prst="ellipse">
                <a:avLst/>
              </a:prstGeom>
              <a:ln w="12700">
                <a:solidFill>
                  <a:srgbClr val="002060"/>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p>
            </p:txBody>
          </p:sp>
        </p:grpSp>
        <p:grpSp>
          <p:nvGrpSpPr>
            <p:cNvPr id="34" name="组合 33">
              <a:extLst>
                <a:ext uri="{FF2B5EF4-FFF2-40B4-BE49-F238E27FC236}">
                  <a16:creationId xmlns:a16="http://schemas.microsoft.com/office/drawing/2014/main" id="{E5F65EAB-32CD-B275-5BA0-C29AEB39D6D4}"/>
                </a:ext>
              </a:extLst>
            </p:cNvPr>
            <p:cNvGrpSpPr/>
            <p:nvPr/>
          </p:nvGrpSpPr>
          <p:grpSpPr>
            <a:xfrm>
              <a:off x="7914253" y="2338224"/>
              <a:ext cx="3070008" cy="2757600"/>
              <a:chOff x="7914253" y="2338224"/>
              <a:chExt cx="3070008" cy="2757600"/>
            </a:xfrm>
          </p:grpSpPr>
          <p:pic>
            <p:nvPicPr>
              <p:cNvPr id="30" name="图片 29">
                <a:extLst>
                  <a:ext uri="{FF2B5EF4-FFF2-40B4-BE49-F238E27FC236}">
                    <a16:creationId xmlns:a16="http://schemas.microsoft.com/office/drawing/2014/main" id="{6D51CC4D-CE17-1EC9-3C66-371063D3AD35}"/>
                  </a:ext>
                </a:extLst>
              </p:cNvPr>
              <p:cNvPicPr>
                <a:picLocks noChangeAspect="1"/>
              </p:cNvPicPr>
              <p:nvPr/>
            </p:nvPicPr>
            <p:blipFill>
              <a:blip r:embed="rId5"/>
              <a:stretch>
                <a:fillRect/>
              </a:stretch>
            </p:blipFill>
            <p:spPr>
              <a:xfrm>
                <a:off x="7914253" y="2338224"/>
                <a:ext cx="3070008" cy="2757600"/>
              </a:xfrm>
              <a:prstGeom prst="rect">
                <a:avLst/>
              </a:prstGeom>
            </p:spPr>
          </p:pic>
          <p:sp>
            <p:nvSpPr>
              <p:cNvPr id="2" name="星形: 五角 1">
                <a:extLst>
                  <a:ext uri="{FF2B5EF4-FFF2-40B4-BE49-F238E27FC236}">
                    <a16:creationId xmlns:a16="http://schemas.microsoft.com/office/drawing/2014/main" id="{40D94D4F-5BE7-FA21-6523-F012E13BAA77}"/>
                  </a:ext>
                </a:extLst>
              </p:cNvPr>
              <p:cNvSpPr/>
              <p:nvPr/>
            </p:nvSpPr>
            <p:spPr>
              <a:xfrm>
                <a:off x="8233207" y="4521605"/>
                <a:ext cx="270000" cy="270000"/>
              </a:xfrm>
              <a:prstGeom prst="star5">
                <a:avLst/>
              </a:prstGeom>
              <a:ln w="12700">
                <a:solidFill>
                  <a:srgbClr val="FF0000"/>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31" name="星形: 五角 30">
                <a:extLst>
                  <a:ext uri="{FF2B5EF4-FFF2-40B4-BE49-F238E27FC236}">
                    <a16:creationId xmlns:a16="http://schemas.microsoft.com/office/drawing/2014/main" id="{061C7C4F-8B9E-EA97-151A-E285F153C68E}"/>
                  </a:ext>
                </a:extLst>
              </p:cNvPr>
              <p:cNvSpPr/>
              <p:nvPr/>
            </p:nvSpPr>
            <p:spPr>
              <a:xfrm>
                <a:off x="8671357" y="3376750"/>
                <a:ext cx="270000" cy="270000"/>
              </a:xfrm>
              <a:prstGeom prst="star5">
                <a:avLst/>
              </a:prstGeom>
              <a:ln w="12700">
                <a:solidFill>
                  <a:srgbClr val="FF0000"/>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32" name="星形: 五角 31">
                <a:extLst>
                  <a:ext uri="{FF2B5EF4-FFF2-40B4-BE49-F238E27FC236}">
                    <a16:creationId xmlns:a16="http://schemas.microsoft.com/office/drawing/2014/main" id="{4C7B33AC-F2DA-BC06-6EC7-EB5C2A545B44}"/>
                  </a:ext>
                </a:extLst>
              </p:cNvPr>
              <p:cNvSpPr/>
              <p:nvPr/>
            </p:nvSpPr>
            <p:spPr>
              <a:xfrm>
                <a:off x="9969008" y="2975701"/>
                <a:ext cx="270000" cy="270000"/>
              </a:xfrm>
              <a:prstGeom prst="star5">
                <a:avLst/>
              </a:prstGeom>
              <a:ln w="12700">
                <a:solidFill>
                  <a:srgbClr val="FF0000"/>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grpSp>
        <p:grpSp>
          <p:nvGrpSpPr>
            <p:cNvPr id="33" name="组合 32">
              <a:extLst>
                <a:ext uri="{FF2B5EF4-FFF2-40B4-BE49-F238E27FC236}">
                  <a16:creationId xmlns:a16="http://schemas.microsoft.com/office/drawing/2014/main" id="{625BFE42-FD0D-6EA1-245D-4787E868F569}"/>
                </a:ext>
              </a:extLst>
            </p:cNvPr>
            <p:cNvGrpSpPr/>
            <p:nvPr/>
          </p:nvGrpSpPr>
          <p:grpSpPr>
            <a:xfrm>
              <a:off x="2783860" y="3475184"/>
              <a:ext cx="6096000" cy="458281"/>
              <a:chOff x="2783860" y="3237690"/>
              <a:chExt cx="6096000" cy="458281"/>
            </a:xfrm>
          </p:grpSpPr>
          <p:cxnSp>
            <p:nvCxnSpPr>
              <p:cNvPr id="28" name="直接箭头连接符 27">
                <a:extLst>
                  <a:ext uri="{FF2B5EF4-FFF2-40B4-BE49-F238E27FC236}">
                    <a16:creationId xmlns:a16="http://schemas.microsoft.com/office/drawing/2014/main" id="{C4D04443-1C54-732F-BA86-248684483E24}"/>
                  </a:ext>
                </a:extLst>
              </p:cNvPr>
              <p:cNvCxnSpPr>
                <a:cxnSpLocks/>
              </p:cNvCxnSpPr>
              <p:nvPr/>
            </p:nvCxnSpPr>
            <p:spPr>
              <a:xfrm>
                <a:off x="4345960" y="3695971"/>
                <a:ext cx="2971800" cy="0"/>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p:sp>
            <p:nvSpPr>
              <p:cNvPr id="26" name="文本框 25">
                <a:extLst>
                  <a:ext uri="{FF2B5EF4-FFF2-40B4-BE49-F238E27FC236}">
                    <a16:creationId xmlns:a16="http://schemas.microsoft.com/office/drawing/2014/main" id="{F3D12809-C6C7-BC1E-E5C9-AFC865D67F1E}"/>
                  </a:ext>
                </a:extLst>
              </p:cNvPr>
              <p:cNvSpPr txBox="1"/>
              <p:nvPr/>
            </p:nvSpPr>
            <p:spPr>
              <a:xfrm>
                <a:off x="2783860" y="3237690"/>
                <a:ext cx="6096000" cy="400110"/>
              </a:xfrm>
              <a:prstGeom prst="rect">
                <a:avLst/>
              </a:prstGeom>
              <a:noFill/>
            </p:spPr>
            <p:txBody>
              <a:bodyPr wrap="square">
                <a:spAutoFit/>
              </a:bodyPr>
              <a:lstStyle/>
              <a:p>
                <a:pPr algn="ctr"/>
                <a:r>
                  <a:rPr lang="en-US" altLang="zh-CN" sz="2000" dirty="0">
                    <a:latin typeface="Arial" panose="020B0604020202020204" pitchFamily="34" charset="0"/>
                    <a:cs typeface="Arial" panose="020B0604020202020204" pitchFamily="34" charset="0"/>
                  </a:rPr>
                  <a:t> align the distributions</a:t>
                </a:r>
                <a:endParaRPr lang="zh-CN" altLang="en-US" sz="2000" dirty="0">
                  <a:latin typeface="Arial" panose="020B0604020202020204" pitchFamily="34" charset="0"/>
                  <a:cs typeface="Arial" panose="020B0604020202020204" pitchFamily="34" charset="0"/>
                </a:endParaRPr>
              </a:p>
            </p:txBody>
          </p:sp>
        </p:grpSp>
      </p:grpSp>
      <p:sp>
        <p:nvSpPr>
          <p:cNvPr id="37" name="文本框 36">
            <a:extLst>
              <a:ext uri="{FF2B5EF4-FFF2-40B4-BE49-F238E27FC236}">
                <a16:creationId xmlns:a16="http://schemas.microsoft.com/office/drawing/2014/main" id="{8C0AF083-F9BC-523D-D888-23B21C9BE218}"/>
              </a:ext>
            </a:extLst>
          </p:cNvPr>
          <p:cNvSpPr txBox="1"/>
          <p:nvPr/>
        </p:nvSpPr>
        <p:spPr>
          <a:xfrm>
            <a:off x="9228310" y="4378409"/>
            <a:ext cx="2023311" cy="707886"/>
          </a:xfrm>
          <a:prstGeom prst="rect">
            <a:avLst/>
          </a:prstGeom>
          <a:noFill/>
        </p:spPr>
        <p:txBody>
          <a:bodyPr wrap="none" rtlCol="0">
            <a:spAutoFit/>
          </a:bodyPr>
          <a:lstStyle/>
          <a:p>
            <a:pPr algn="ctr"/>
            <a:r>
              <a:rPr lang="en-US" altLang="zh-CN" sz="2000" dirty="0">
                <a:latin typeface="Arial" panose="020B0604020202020204" pitchFamily="34" charset="0"/>
                <a:cs typeface="Arial" panose="020B0604020202020204" pitchFamily="34" charset="0"/>
              </a:rPr>
              <a:t>Desirable states</a:t>
            </a:r>
          </a:p>
          <a:p>
            <a:pPr algn="ctr"/>
            <a:r>
              <a:rPr lang="en-US" altLang="zh-CN" sz="2000" dirty="0">
                <a:latin typeface="Arial" panose="020B0604020202020204" pitchFamily="34" charset="0"/>
                <a:cs typeface="Arial" panose="020B0604020202020204" pitchFamily="34" charset="0"/>
              </a:rPr>
              <a:t>of the task</a:t>
            </a:r>
            <a:endParaRPr lang="zh-CN" altLang="en-US" sz="2000" dirty="0">
              <a:latin typeface="Arial" panose="020B0604020202020204" pitchFamily="34" charset="0"/>
              <a:cs typeface="Arial" panose="020B0604020202020204" pitchFamily="34" charset="0"/>
            </a:endParaRPr>
          </a:p>
        </p:txBody>
      </p:sp>
      <p:cxnSp>
        <p:nvCxnSpPr>
          <p:cNvPr id="39" name="直接箭头连接符 38">
            <a:extLst>
              <a:ext uri="{FF2B5EF4-FFF2-40B4-BE49-F238E27FC236}">
                <a16:creationId xmlns:a16="http://schemas.microsoft.com/office/drawing/2014/main" id="{D9ECE70B-AA1B-93F5-0947-88B80B2E93DA}"/>
              </a:ext>
            </a:extLst>
          </p:cNvPr>
          <p:cNvCxnSpPr/>
          <p:nvPr/>
        </p:nvCxnSpPr>
        <p:spPr>
          <a:xfrm flipH="1">
            <a:off x="8870950" y="4732352"/>
            <a:ext cx="357360" cy="1317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67D0F86D-7251-B7A3-E47C-229F56684EC5}"/>
              </a:ext>
            </a:extLst>
          </p:cNvPr>
          <p:cNvCxnSpPr>
            <a:cxnSpLocks/>
            <a:endCxn id="26" idx="3"/>
          </p:cNvCxnSpPr>
          <p:nvPr/>
        </p:nvCxnSpPr>
        <p:spPr>
          <a:xfrm flipH="1" flipV="1">
            <a:off x="9166813" y="3948289"/>
            <a:ext cx="219841" cy="4301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BCB5FA0E-55C0-FE6C-04DF-D942375946BE}"/>
              </a:ext>
            </a:extLst>
          </p:cNvPr>
          <p:cNvCxnSpPr>
            <a:cxnSpLocks/>
          </p:cNvCxnSpPr>
          <p:nvPr/>
        </p:nvCxnSpPr>
        <p:spPr>
          <a:xfrm flipV="1">
            <a:off x="10258145" y="3542609"/>
            <a:ext cx="94115" cy="8372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57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39" name="Google Shape;639;gfa0f5b21c0_0_160"/>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r>
                  <a:rPr lang="en-US" sz="2400" dirty="0">
                    <a:latin typeface="Arial" panose="020B0604020202020204" pitchFamily="34" charset="0"/>
                    <a:cs typeface="Arial" panose="020B0604020202020204" pitchFamily="34" charset="0"/>
                    <a:sym typeface="Arial"/>
                  </a:rPr>
                  <a:t>How should we define “close”?</a:t>
                </a:r>
                <a:endParaRPr lang="en-US" dirty="0">
                  <a:latin typeface="Arial" panose="020B0604020202020204" pitchFamily="34" charset="0"/>
                  <a:cs typeface="Arial" panose="020B0604020202020204" pitchFamily="34" charset="0"/>
                  <a:sym typeface="Arial"/>
                </a:endParaRPr>
              </a:p>
              <a:p>
                <a:pPr lvl="1"/>
                <a:r>
                  <a:rPr lang="en-US" altLang="zh-CN" sz="2000" dirty="0">
                    <a:latin typeface="Arial" panose="020B0604020202020204" pitchFamily="34" charset="0"/>
                    <a:cs typeface="Arial" panose="020B0604020202020204" pitchFamily="34" charset="0"/>
                    <a:sym typeface="Arial"/>
                  </a:rPr>
                  <a:t>State B or C – which is closer to A?</a:t>
                </a:r>
                <a:endParaRPr lang="en-US" sz="2000" i="1" dirty="0">
                  <a:latin typeface="Cambria Math" panose="02040503050406030204" pitchFamily="18" charset="0"/>
                  <a:cs typeface="Arial" panose="020B0604020202020204" pitchFamily="34" charset="0"/>
                  <a:sym typeface="Arial"/>
                </a:endParaRPr>
              </a:p>
              <a:p>
                <a:pPr lvl="1"/>
                <a14:m>
                  <m:oMath xmlns:m="http://schemas.openxmlformats.org/officeDocument/2006/math">
                    <m:r>
                      <a:rPr lang="en-US" sz="2000" b="0" i="1" smtClean="0">
                        <a:latin typeface="Cambria Math" panose="02040503050406030204" pitchFamily="18" charset="0"/>
                        <a:cs typeface="Arial" panose="020B0604020202020204" pitchFamily="34" charset="0"/>
                        <a:sym typeface="Arial"/>
                      </a:rPr>
                      <m:t>𝑓</m:t>
                    </m:r>
                  </m:oMath>
                </a14:m>
                <a:r>
                  <a:rPr lang="en-US" sz="2000" dirty="0">
                    <a:latin typeface="Arial" panose="020B0604020202020204" pitchFamily="34" charset="0"/>
                    <a:cs typeface="Arial" panose="020B0604020202020204" pitchFamily="34" charset="0"/>
                    <a:sym typeface="Arial"/>
                  </a:rPr>
                  <a:t>-divergences (e.g. KL) cannot grasp the underlying geometric property between states</a:t>
                </a:r>
              </a:p>
              <a:p>
                <a:pPr lvl="1"/>
                <a:r>
                  <a:rPr lang="en-US" sz="2000" dirty="0">
                    <a:latin typeface="Arial" panose="020B0604020202020204" pitchFamily="34" charset="0"/>
                    <a:cs typeface="Arial" panose="020B0604020202020204" pitchFamily="34" charset="0"/>
                    <a:sym typeface="Arial"/>
                  </a:rPr>
                  <a:t>Wasserstein distance might help </a:t>
                </a:r>
                <a:r>
                  <a:rPr lang="en-US" altLang="zh-C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sym typeface="Arial"/>
                  </a:rPr>
                  <a:t> but it depends on the underlying metric</a:t>
                </a:r>
              </a:p>
              <a:p>
                <a:pPr marL="0" indent="0">
                  <a:buNone/>
                </a:pPr>
                <a:endParaRPr lang="en-US" sz="2400" dirty="0">
                  <a:latin typeface="Arial" panose="020B0604020202020204" pitchFamily="34" charset="0"/>
                  <a:cs typeface="Arial" panose="020B0604020202020204" pitchFamily="34" charset="0"/>
                  <a:sym typeface="Arial"/>
                </a:endParaRPr>
              </a:p>
              <a:p>
                <a:pPr marL="0" indent="0">
                  <a:buNone/>
                </a:pPr>
                <a:endParaRPr lang="en-US" sz="2400" dirty="0">
                  <a:latin typeface="Arial" panose="020B0604020202020204" pitchFamily="34" charset="0"/>
                  <a:cs typeface="Arial" panose="020B0604020202020204" pitchFamily="34" charset="0"/>
                  <a:sym typeface="Arial"/>
                </a:endParaRPr>
              </a:p>
              <a:p>
                <a:endParaRPr lang="en-US" sz="2400" dirty="0">
                  <a:latin typeface="Arial" panose="020B0604020202020204" pitchFamily="34" charset="0"/>
                  <a:cs typeface="Arial" panose="020B0604020202020204" pitchFamily="34" charset="0"/>
                  <a:sym typeface="Arial"/>
                </a:endParaRPr>
              </a:p>
              <a:p>
                <a:pPr marL="0" indent="0">
                  <a:buNone/>
                </a:pPr>
                <a:endParaRPr lang="en-US" sz="2400" dirty="0">
                  <a:latin typeface="Arial" panose="020B0604020202020204" pitchFamily="34" charset="0"/>
                  <a:cs typeface="Arial" panose="020B0604020202020204" pitchFamily="34" charset="0"/>
                  <a:sym typeface="Arial"/>
                </a:endParaRPr>
              </a:p>
              <a:p>
                <a:pPr marL="0" indent="0">
                  <a:buNone/>
                </a:pPr>
                <a:endParaRPr lang="en-US" sz="2400" dirty="0">
                  <a:latin typeface="Arial" panose="020B0604020202020204" pitchFamily="34" charset="0"/>
                  <a:cs typeface="Arial" panose="020B0604020202020204" pitchFamily="34" charset="0"/>
                  <a:sym typeface="Arial"/>
                </a:endParaRPr>
              </a:p>
              <a:p>
                <a:pPr marL="0" indent="0">
                  <a:buNone/>
                </a:pPr>
                <a:endParaRPr lang="en-US" sz="1600" dirty="0">
                  <a:latin typeface="Arial" panose="020B0604020202020204" pitchFamily="34" charset="0"/>
                  <a:cs typeface="Arial" panose="020B0604020202020204" pitchFamily="34" charset="0"/>
                  <a:sym typeface="Arial"/>
                </a:endParaRPr>
              </a:p>
              <a:p>
                <a:endParaRPr lang="en-US" sz="700" dirty="0">
                  <a:latin typeface="Arial" panose="020B0604020202020204" pitchFamily="34" charset="0"/>
                  <a:cs typeface="Arial" panose="020B0604020202020204" pitchFamily="34" charset="0"/>
                  <a:sym typeface="Arial"/>
                </a:endParaRPr>
              </a:p>
              <a:p>
                <a:r>
                  <a:rPr lang="en-US" sz="2400" dirty="0">
                    <a:latin typeface="Arial" panose="020B0604020202020204" pitchFamily="34" charset="0"/>
                    <a:cs typeface="Arial" panose="020B0604020202020204" pitchFamily="34" charset="0"/>
                    <a:sym typeface="Arial"/>
                  </a:rPr>
                  <a:t>We want to make the distance metric flexible, then learn a good one!</a:t>
                </a:r>
              </a:p>
            </p:txBody>
          </p:sp>
        </mc:Choice>
        <mc:Fallback xmlns="">
          <p:sp>
            <p:nvSpPr>
              <p:cNvPr id="639" name="Google Shape;639;gfa0f5b21c0_0_160"/>
              <p:cNvSpPr txBox="1">
                <a:spLocks noGrp="1" noRot="1" noChangeAspect="1" noMove="1" noResize="1" noEditPoints="1" noAdjustHandles="1" noChangeArrowheads="1" noChangeShapeType="1" noTextEdit="1"/>
              </p:cNvSpPr>
              <p:nvPr>
                <p:ph type="body" idx="1"/>
              </p:nvPr>
            </p:nvSpPr>
            <p:spPr>
              <a:xfrm>
                <a:off x="376809" y="1334279"/>
                <a:ext cx="11177400" cy="4821000"/>
              </a:xfrm>
              <a:prstGeom prst="rect">
                <a:avLst/>
              </a:prstGeom>
              <a:blipFill>
                <a:blip r:embed="rId3"/>
                <a:stretch>
                  <a:fillRect l="-764" b="-3919"/>
                </a:stretch>
              </a:blipFill>
              <a:ln>
                <a:noFill/>
              </a:ln>
            </p:spPr>
            <p:txBody>
              <a:bodyPr/>
              <a:lstStyle/>
              <a:p>
                <a:r>
                  <a:rPr lang="zh-CN" altLang="en-US">
                    <a:noFill/>
                  </a:rPr>
                  <a:t> </a:t>
                </a:r>
              </a:p>
            </p:txBody>
          </p:sp>
        </mc:Fallback>
      </mc:AlternateContent>
      <p:sp>
        <p:nvSpPr>
          <p:cNvPr id="640" name="Google Shape;640;gfa0f5b21c0_0_16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p:cNvPicPr preferRelativeResize="0"/>
          <p:nvPr/>
        </p:nvPicPr>
        <p:blipFill rotWithShape="1">
          <a:blip r:embed="rId4">
            <a:alphaModFix/>
          </a:blip>
          <a:srcRect/>
          <a:stretch/>
        </p:blipFill>
        <p:spPr>
          <a:xfrm>
            <a:off x="11554210" y="228014"/>
            <a:ext cx="277906" cy="401420"/>
          </a:xfrm>
          <a:prstGeom prst="rect">
            <a:avLst/>
          </a:prstGeom>
          <a:noFill/>
          <a:ln>
            <a:noFill/>
          </a:ln>
        </p:spPr>
      </p:pic>
      <p:sp>
        <p:nvSpPr>
          <p:cNvPr id="645" name="Google Shape;645;gfa0f5b21c0_0_160"/>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b="0" i="0" u="none" strike="noStrike" cap="none" dirty="0">
                <a:solidFill>
                  <a:schemeClr val="lt1"/>
                </a:solidFill>
                <a:latin typeface="Arial" panose="020B0604020202020204" pitchFamily="34" charset="0"/>
                <a:ea typeface="Arial"/>
                <a:cs typeface="Arial" panose="020B0604020202020204" pitchFamily="34" charset="0"/>
                <a:sym typeface="Arial"/>
              </a:rPr>
              <a:t>Distance metric matters</a:t>
            </a:r>
          </a:p>
        </p:txBody>
      </p:sp>
      <p:sp>
        <p:nvSpPr>
          <p:cNvPr id="13" name="文本框 12">
            <a:extLst>
              <a:ext uri="{FF2B5EF4-FFF2-40B4-BE49-F238E27FC236}">
                <a16:creationId xmlns:a16="http://schemas.microsoft.com/office/drawing/2014/main" id="{54AE5449-2F9D-46AB-8795-596EDB37F42D}"/>
              </a:ext>
            </a:extLst>
          </p:cNvPr>
          <p:cNvSpPr txBox="1"/>
          <p:nvPr/>
        </p:nvSpPr>
        <p:spPr>
          <a:xfrm>
            <a:off x="6904678" y="6160101"/>
            <a:ext cx="5287322" cy="276999"/>
          </a:xfrm>
          <a:prstGeom prst="rect">
            <a:avLst/>
          </a:prstGeom>
          <a:noFill/>
        </p:spPr>
        <p:txBody>
          <a:bodyPr wrap="square" rtlCol="0">
            <a:spAutoFit/>
          </a:bodyPr>
          <a:lstStyle/>
          <a:p>
            <a:r>
              <a:rPr lang="en-US" altLang="zh-CN" sz="1200" dirty="0">
                <a:solidFill>
                  <a:schemeClr val="bg1">
                    <a:lumMod val="75000"/>
                  </a:schemeClr>
                </a:solidFill>
                <a:latin typeface="Arial" panose="020B0604020202020204" pitchFamily="34" charset="0"/>
                <a:cs typeface="Arial" panose="020B0604020202020204" pitchFamily="34" charset="0"/>
              </a:rPr>
              <a:t>[1] Y. Luo et al. Optimal transport for offline imitation learning. In ICLR, 2023.</a:t>
            </a:r>
            <a:endParaRPr lang="zh-CN" altLang="en-US" sz="1200" dirty="0">
              <a:solidFill>
                <a:schemeClr val="bg1">
                  <a:lumMod val="75000"/>
                </a:schemeClr>
              </a:solidFill>
              <a:latin typeface="Arial" panose="020B0604020202020204" pitchFamily="34" charset="0"/>
              <a:cs typeface="Arial" panose="020B0604020202020204" pitchFamily="34" charset="0"/>
            </a:endParaRPr>
          </a:p>
        </p:txBody>
      </p:sp>
      <p:grpSp>
        <p:nvGrpSpPr>
          <p:cNvPr id="55" name="组合 54">
            <a:extLst>
              <a:ext uri="{FF2B5EF4-FFF2-40B4-BE49-F238E27FC236}">
                <a16:creationId xmlns:a16="http://schemas.microsoft.com/office/drawing/2014/main" id="{197C8023-E3C9-4E9B-4192-6DDDA0BFD585}"/>
              </a:ext>
            </a:extLst>
          </p:cNvPr>
          <p:cNvGrpSpPr/>
          <p:nvPr/>
        </p:nvGrpSpPr>
        <p:grpSpPr>
          <a:xfrm>
            <a:off x="557774" y="2882401"/>
            <a:ext cx="4725912" cy="2901578"/>
            <a:chOff x="949437" y="2987092"/>
            <a:chExt cx="4725912" cy="2901578"/>
          </a:xfrm>
        </p:grpSpPr>
        <p:grpSp>
          <p:nvGrpSpPr>
            <p:cNvPr id="51" name="组合 50">
              <a:extLst>
                <a:ext uri="{FF2B5EF4-FFF2-40B4-BE49-F238E27FC236}">
                  <a16:creationId xmlns:a16="http://schemas.microsoft.com/office/drawing/2014/main" id="{65679089-CC56-7A63-C2AC-9FCB28DCF06F}"/>
                </a:ext>
              </a:extLst>
            </p:cNvPr>
            <p:cNvGrpSpPr/>
            <p:nvPr/>
          </p:nvGrpSpPr>
          <p:grpSpPr>
            <a:xfrm>
              <a:off x="949437" y="2987092"/>
              <a:ext cx="3678989" cy="2901578"/>
              <a:chOff x="994119" y="2622143"/>
              <a:chExt cx="3678989" cy="2901578"/>
            </a:xfrm>
          </p:grpSpPr>
          <p:cxnSp>
            <p:nvCxnSpPr>
              <p:cNvPr id="43" name="直接箭头连接符 42">
                <a:extLst>
                  <a:ext uri="{FF2B5EF4-FFF2-40B4-BE49-F238E27FC236}">
                    <a16:creationId xmlns:a16="http://schemas.microsoft.com/office/drawing/2014/main" id="{06C26CFC-14B8-1B44-9216-DDA1B78E5EFC}"/>
                  </a:ext>
                </a:extLst>
              </p:cNvPr>
              <p:cNvCxnSpPr>
                <a:cxnSpLocks/>
                <a:stCxn id="5" idx="1"/>
                <a:endCxn id="50" idx="2"/>
              </p:cNvCxnSpPr>
              <p:nvPr/>
            </p:nvCxnSpPr>
            <p:spPr>
              <a:xfrm flipH="1">
                <a:off x="1939771" y="3331391"/>
                <a:ext cx="1709983" cy="610106"/>
              </a:xfrm>
              <a:prstGeom prst="straightConnector1">
                <a:avLst/>
              </a:prstGeom>
              <a:ln w="3810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grpSp>
            <p:nvGrpSpPr>
              <p:cNvPr id="49" name="组合 48">
                <a:extLst>
                  <a:ext uri="{FF2B5EF4-FFF2-40B4-BE49-F238E27FC236}">
                    <a16:creationId xmlns:a16="http://schemas.microsoft.com/office/drawing/2014/main" id="{E9BC0365-BEFD-7A41-3368-F2AB5E7DD314}"/>
                  </a:ext>
                </a:extLst>
              </p:cNvPr>
              <p:cNvGrpSpPr/>
              <p:nvPr/>
            </p:nvGrpSpPr>
            <p:grpSpPr>
              <a:xfrm>
                <a:off x="994119" y="2622143"/>
                <a:ext cx="3678989" cy="2901578"/>
                <a:chOff x="994119" y="2622143"/>
                <a:chExt cx="3678989" cy="2901578"/>
              </a:xfrm>
            </p:grpSpPr>
            <p:grpSp>
              <p:nvGrpSpPr>
                <p:cNvPr id="41" name="组合 40">
                  <a:extLst>
                    <a:ext uri="{FF2B5EF4-FFF2-40B4-BE49-F238E27FC236}">
                      <a16:creationId xmlns:a16="http://schemas.microsoft.com/office/drawing/2014/main" id="{ABC7CEAD-DBE9-D176-F5D3-78491B9F2E32}"/>
                    </a:ext>
                  </a:extLst>
                </p:cNvPr>
                <p:cNvGrpSpPr/>
                <p:nvPr/>
              </p:nvGrpSpPr>
              <p:grpSpPr>
                <a:xfrm>
                  <a:off x="994119" y="2622143"/>
                  <a:ext cx="3678989" cy="2901578"/>
                  <a:chOff x="543269" y="2581838"/>
                  <a:chExt cx="3678989" cy="2901578"/>
                </a:xfrm>
              </p:grpSpPr>
              <p:pic>
                <p:nvPicPr>
                  <p:cNvPr id="6" name="Picture 4" descr="Robot icon by Friconix (fi-xnluxl-robot) line,normal,robot,robotics,head">
                    <a:extLst>
                      <a:ext uri="{FF2B5EF4-FFF2-40B4-BE49-F238E27FC236}">
                        <a16:creationId xmlns:a16="http://schemas.microsoft.com/office/drawing/2014/main" id="{45DD7D72-79FB-26EF-C24B-37EB6F5BDD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065" y="4369272"/>
                    <a:ext cx="812546" cy="8125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bot icon by Friconix (fi-xnluxl-robot) line,normal,robot,robotics,head">
                    <a:extLst>
                      <a:ext uri="{FF2B5EF4-FFF2-40B4-BE49-F238E27FC236}">
                        <a16:creationId xmlns:a16="http://schemas.microsoft.com/office/drawing/2014/main" id="{DFE14C68-75C5-0DD7-C42E-CE6C4E4BAB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598" y="3434499"/>
                    <a:ext cx="812546" cy="8125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bot icon by Friconix (fi-xnluxl-robot) line,normal,robot,robotics,head">
                    <a:extLst>
                      <a:ext uri="{FF2B5EF4-FFF2-40B4-BE49-F238E27FC236}">
                        <a16:creationId xmlns:a16="http://schemas.microsoft.com/office/drawing/2014/main" id="{DE5D2144-58AA-D3CE-8DA6-9A3653706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904" y="2884813"/>
                    <a:ext cx="812546" cy="812546"/>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B49138F4-C2F3-410B-F551-A21F091621A8}"/>
                      </a:ext>
                    </a:extLst>
                  </p:cNvPr>
                  <p:cNvSpPr txBox="1"/>
                  <p:nvPr/>
                </p:nvSpPr>
                <p:spPr>
                  <a:xfrm>
                    <a:off x="557156" y="2818739"/>
                    <a:ext cx="1010469" cy="707886"/>
                  </a:xfrm>
                  <a:prstGeom prst="rect">
                    <a:avLst/>
                  </a:prstGeom>
                  <a:noFill/>
                </p:spPr>
                <p:txBody>
                  <a:bodyPr wrap="none" rtlCol="0">
                    <a:spAutoFit/>
                  </a:bodyPr>
                  <a:lstStyle/>
                  <a:p>
                    <a:r>
                      <a:rPr lang="en-US" altLang="zh-CN" sz="2000" dirty="0">
                        <a:solidFill>
                          <a:schemeClr val="accent4">
                            <a:lumMod val="75000"/>
                          </a:schemeClr>
                        </a:solidFill>
                        <a:latin typeface="Arial" panose="020B0604020202020204" pitchFamily="34" charset="0"/>
                        <a:cs typeface="Arial" panose="020B0604020202020204" pitchFamily="34" charset="0"/>
                      </a:rPr>
                      <a:t>Expert </a:t>
                    </a:r>
                  </a:p>
                  <a:p>
                    <a:r>
                      <a:rPr lang="en-US" altLang="zh-CN" sz="2000" dirty="0">
                        <a:solidFill>
                          <a:schemeClr val="accent4">
                            <a:lumMod val="75000"/>
                          </a:schemeClr>
                        </a:solidFill>
                        <a:latin typeface="Arial" panose="020B0604020202020204" pitchFamily="34" charset="0"/>
                        <a:cs typeface="Arial" panose="020B0604020202020204" pitchFamily="34" charset="0"/>
                      </a:rPr>
                      <a:t>State A</a:t>
                    </a:r>
                    <a:endParaRPr lang="zh-CN" altLang="en-US" sz="2000" dirty="0">
                      <a:solidFill>
                        <a:schemeClr val="accent4">
                          <a:lumMod val="75000"/>
                        </a:schemeClr>
                      </a:solidFill>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6B13A347-502C-34D2-8A6B-70084844E86C}"/>
                      </a:ext>
                    </a:extLst>
                  </p:cNvPr>
                  <p:cNvSpPr txBox="1"/>
                  <p:nvPr/>
                </p:nvSpPr>
                <p:spPr>
                  <a:xfrm>
                    <a:off x="1183018" y="5040400"/>
                    <a:ext cx="1024639" cy="400110"/>
                  </a:xfrm>
                  <a:prstGeom prst="rect">
                    <a:avLst/>
                  </a:prstGeom>
                  <a:noFill/>
                  <a:ln>
                    <a:noFill/>
                  </a:ln>
                </p:spPr>
                <p:txBody>
                  <a:bodyPr wrap="none" rtlCol="0">
                    <a:spAutoFit/>
                  </a:bodyPr>
                  <a:lstStyle/>
                  <a:p>
                    <a:r>
                      <a:rPr lang="en-US" altLang="zh-CN" sz="2000" dirty="0">
                        <a:solidFill>
                          <a:srgbClr val="C00000"/>
                        </a:solidFill>
                        <a:latin typeface="Arial" panose="020B0604020202020204" pitchFamily="34" charset="0"/>
                        <a:cs typeface="Arial" panose="020B0604020202020204" pitchFamily="34" charset="0"/>
                      </a:rPr>
                      <a:t>State B</a:t>
                    </a:r>
                    <a:endParaRPr lang="zh-CN" altLang="en-US" sz="2000" dirty="0">
                      <a:solidFill>
                        <a:srgbClr val="C00000"/>
                      </a:solidFill>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6B093D05-5AFE-62CE-CCBD-88158FEFC848}"/>
                      </a:ext>
                    </a:extLst>
                  </p:cNvPr>
                  <p:cNvSpPr txBox="1"/>
                  <p:nvPr/>
                </p:nvSpPr>
                <p:spPr>
                  <a:xfrm>
                    <a:off x="3085643" y="2581838"/>
                    <a:ext cx="1039067" cy="400110"/>
                  </a:xfrm>
                  <a:prstGeom prst="rect">
                    <a:avLst/>
                  </a:prstGeom>
                  <a:noFill/>
                </p:spPr>
                <p:txBody>
                  <a:bodyPr wrap="none" rtlCol="0">
                    <a:spAutoFit/>
                  </a:bodyPr>
                  <a:lstStyle/>
                  <a:p>
                    <a:r>
                      <a:rPr lang="en-US" altLang="zh-CN" sz="2000" dirty="0">
                        <a:solidFill>
                          <a:schemeClr val="accent6">
                            <a:lumMod val="75000"/>
                          </a:schemeClr>
                        </a:solidFill>
                        <a:latin typeface="Arial" panose="020B0604020202020204" pitchFamily="34" charset="0"/>
                        <a:cs typeface="Arial" panose="020B0604020202020204" pitchFamily="34" charset="0"/>
                      </a:rPr>
                      <a:t>State C</a:t>
                    </a:r>
                    <a:endParaRPr lang="zh-CN" altLang="en-US" sz="2000" dirty="0">
                      <a:solidFill>
                        <a:schemeClr val="accent6">
                          <a:lumMod val="75000"/>
                        </a:schemeClr>
                      </a:solidFill>
                      <a:latin typeface="Arial" panose="020B0604020202020204" pitchFamily="34" charset="0"/>
                      <a:cs typeface="Arial" panose="020B0604020202020204" pitchFamily="34" charset="0"/>
                    </a:endParaRPr>
                  </a:p>
                </p:txBody>
              </p:sp>
              <p:grpSp>
                <p:nvGrpSpPr>
                  <p:cNvPr id="24" name="组合 23">
                    <a:extLst>
                      <a:ext uri="{FF2B5EF4-FFF2-40B4-BE49-F238E27FC236}">
                        <a16:creationId xmlns:a16="http://schemas.microsoft.com/office/drawing/2014/main" id="{DEB008FD-C1EC-FAEE-70E5-1DA97A86A522}"/>
                      </a:ext>
                    </a:extLst>
                  </p:cNvPr>
                  <p:cNvGrpSpPr/>
                  <p:nvPr/>
                </p:nvGrpSpPr>
                <p:grpSpPr>
                  <a:xfrm rot="1290261">
                    <a:off x="543269" y="3446995"/>
                    <a:ext cx="1283954" cy="2036421"/>
                    <a:chOff x="1237450" y="3042038"/>
                    <a:chExt cx="1283954" cy="2036421"/>
                  </a:xfrm>
                </p:grpSpPr>
                <p:sp>
                  <p:nvSpPr>
                    <p:cNvPr id="10" name="矩形 9">
                      <a:extLst>
                        <a:ext uri="{FF2B5EF4-FFF2-40B4-BE49-F238E27FC236}">
                          <a16:creationId xmlns:a16="http://schemas.microsoft.com/office/drawing/2014/main" id="{AA6D92AD-4DD5-4245-EAD2-B2D70CD4880B}"/>
                        </a:ext>
                      </a:extLst>
                    </p:cNvPr>
                    <p:cNvSpPr/>
                    <p:nvPr/>
                  </p:nvSpPr>
                  <p:spPr>
                    <a:xfrm rot="2345200">
                      <a:off x="1707849" y="3042038"/>
                      <a:ext cx="343156" cy="2036421"/>
                    </a:xfrm>
                    <a:prstGeom prst="rect">
                      <a:avLst/>
                    </a:prstGeom>
                    <a:solidFill>
                      <a:schemeClr val="bg1"/>
                    </a:solidFill>
                    <a:ln w="38100">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01E8050F-CF11-7DC8-9DD9-7A7FFE8EF6C0}"/>
                        </a:ext>
                      </a:extLst>
                    </p:cNvPr>
                    <p:cNvCxnSpPr>
                      <a:stCxn id="10" idx="2"/>
                      <a:endCxn id="10" idx="0"/>
                    </p:cNvCxnSpPr>
                    <p:nvPr/>
                  </p:nvCxnSpPr>
                  <p:spPr>
                    <a:xfrm flipV="1">
                      <a:off x="1237450" y="3269920"/>
                      <a:ext cx="1283954" cy="1580657"/>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6492F510-16A6-D6BC-E13F-2832B4F4A343}"/>
                        </a:ext>
                      </a:extLst>
                    </p:cNvPr>
                    <p:cNvCxnSpPr/>
                    <p:nvPr/>
                  </p:nvCxnSpPr>
                  <p:spPr>
                    <a:xfrm>
                      <a:off x="1321328" y="4499437"/>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22FAD02B-0A6B-6663-547F-C3FE0A856DE9}"/>
                        </a:ext>
                      </a:extLst>
                    </p:cNvPr>
                    <p:cNvCxnSpPr/>
                    <p:nvPr/>
                  </p:nvCxnSpPr>
                  <p:spPr>
                    <a:xfrm>
                      <a:off x="1603015" y="4142525"/>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9F8C7987-EC1F-5D53-502D-FE4F182171DA}"/>
                        </a:ext>
                      </a:extLst>
                    </p:cNvPr>
                    <p:cNvCxnSpPr/>
                    <p:nvPr/>
                  </p:nvCxnSpPr>
                  <p:spPr>
                    <a:xfrm>
                      <a:off x="1859767" y="3838094"/>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30BDC84B-4E7C-0D9A-48D5-3AFA77AFEF7A}"/>
                        </a:ext>
                      </a:extLst>
                    </p:cNvPr>
                    <p:cNvCxnSpPr/>
                    <p:nvPr/>
                  </p:nvCxnSpPr>
                  <p:spPr>
                    <a:xfrm>
                      <a:off x="2108779" y="3528175"/>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8D9C8A41-4837-43DF-5BFE-09D41C4324A0}"/>
                        </a:ext>
                      </a:extLst>
                    </p:cNvPr>
                    <p:cNvCxnSpPr/>
                    <p:nvPr/>
                  </p:nvCxnSpPr>
                  <p:spPr>
                    <a:xfrm>
                      <a:off x="2114681" y="3783453"/>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338E70F7-4EDC-995F-D6E0-1A495199B95A}"/>
                        </a:ext>
                      </a:extLst>
                    </p:cNvPr>
                    <p:cNvCxnSpPr/>
                    <p:nvPr/>
                  </p:nvCxnSpPr>
                  <p:spPr>
                    <a:xfrm>
                      <a:off x="2347421" y="3494210"/>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F1B8376-6ECD-7752-C454-0C2DD27FB62B}"/>
                        </a:ext>
                      </a:extLst>
                    </p:cNvPr>
                    <p:cNvCxnSpPr/>
                    <p:nvPr/>
                  </p:nvCxnSpPr>
                  <p:spPr>
                    <a:xfrm>
                      <a:off x="1879427" y="4081095"/>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190D6AB-40E6-B5D1-3B35-E27270A11696}"/>
                        </a:ext>
                      </a:extLst>
                    </p:cNvPr>
                    <p:cNvCxnSpPr/>
                    <p:nvPr/>
                  </p:nvCxnSpPr>
                  <p:spPr>
                    <a:xfrm>
                      <a:off x="1630663" y="4380678"/>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B24F92E-48FF-EB87-2772-7B7FC801A694}"/>
                        </a:ext>
                      </a:extLst>
                    </p:cNvPr>
                    <p:cNvCxnSpPr/>
                    <p:nvPr/>
                  </p:nvCxnSpPr>
                  <p:spPr>
                    <a:xfrm>
                      <a:off x="1382190" y="4685204"/>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B441A5C3-5C40-B60B-9743-3C994A695C09}"/>
                      </a:ext>
                    </a:extLst>
                  </p:cNvPr>
                  <p:cNvGrpSpPr/>
                  <p:nvPr/>
                </p:nvGrpSpPr>
                <p:grpSpPr>
                  <a:xfrm rot="3030282">
                    <a:off x="2562071" y="2912772"/>
                    <a:ext cx="1283954" cy="2036421"/>
                    <a:chOff x="1237450" y="3042038"/>
                    <a:chExt cx="1283954" cy="2036421"/>
                  </a:xfrm>
                </p:grpSpPr>
                <p:sp>
                  <p:nvSpPr>
                    <p:cNvPr id="26" name="矩形 25">
                      <a:extLst>
                        <a:ext uri="{FF2B5EF4-FFF2-40B4-BE49-F238E27FC236}">
                          <a16:creationId xmlns:a16="http://schemas.microsoft.com/office/drawing/2014/main" id="{4B6272D3-0483-AA1D-F927-E4DCC4EB315B}"/>
                        </a:ext>
                      </a:extLst>
                    </p:cNvPr>
                    <p:cNvSpPr/>
                    <p:nvPr/>
                  </p:nvSpPr>
                  <p:spPr>
                    <a:xfrm rot="2345200">
                      <a:off x="1707849" y="3042038"/>
                      <a:ext cx="343156" cy="2036421"/>
                    </a:xfrm>
                    <a:prstGeom prst="rect">
                      <a:avLst/>
                    </a:prstGeom>
                    <a:solidFill>
                      <a:schemeClr val="bg1"/>
                    </a:solidFill>
                    <a:ln w="38100">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cxnSp>
                  <p:nvCxnSpPr>
                    <p:cNvPr id="27" name="直接连接符 26">
                      <a:extLst>
                        <a:ext uri="{FF2B5EF4-FFF2-40B4-BE49-F238E27FC236}">
                          <a16:creationId xmlns:a16="http://schemas.microsoft.com/office/drawing/2014/main" id="{846A965F-7E32-6736-1D57-28FDBA178B18}"/>
                        </a:ext>
                      </a:extLst>
                    </p:cNvPr>
                    <p:cNvCxnSpPr>
                      <a:stCxn id="26" idx="2"/>
                      <a:endCxn id="26" idx="0"/>
                    </p:cNvCxnSpPr>
                    <p:nvPr/>
                  </p:nvCxnSpPr>
                  <p:spPr>
                    <a:xfrm flipV="1">
                      <a:off x="1237450" y="3269920"/>
                      <a:ext cx="1283954" cy="1580657"/>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FF0071EE-9629-98C6-15D6-814E38DC6A03}"/>
                        </a:ext>
                      </a:extLst>
                    </p:cNvPr>
                    <p:cNvCxnSpPr/>
                    <p:nvPr/>
                  </p:nvCxnSpPr>
                  <p:spPr>
                    <a:xfrm>
                      <a:off x="1321328" y="4499437"/>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74462719-F862-38AA-BCE7-A14A77921053}"/>
                        </a:ext>
                      </a:extLst>
                    </p:cNvPr>
                    <p:cNvCxnSpPr/>
                    <p:nvPr/>
                  </p:nvCxnSpPr>
                  <p:spPr>
                    <a:xfrm>
                      <a:off x="1603015" y="4142525"/>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547B818C-580B-F7D1-6BEE-E4D1DE09E3EA}"/>
                        </a:ext>
                      </a:extLst>
                    </p:cNvPr>
                    <p:cNvCxnSpPr/>
                    <p:nvPr/>
                  </p:nvCxnSpPr>
                  <p:spPr>
                    <a:xfrm>
                      <a:off x="1859767" y="3838094"/>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717A381D-CD1E-EA6F-3D42-A342058149C8}"/>
                        </a:ext>
                      </a:extLst>
                    </p:cNvPr>
                    <p:cNvCxnSpPr/>
                    <p:nvPr/>
                  </p:nvCxnSpPr>
                  <p:spPr>
                    <a:xfrm>
                      <a:off x="2108779" y="3528175"/>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8E31D555-95D6-7961-3306-F3DEEAA04F93}"/>
                        </a:ext>
                      </a:extLst>
                    </p:cNvPr>
                    <p:cNvCxnSpPr/>
                    <p:nvPr/>
                  </p:nvCxnSpPr>
                  <p:spPr>
                    <a:xfrm>
                      <a:off x="2114681" y="3783453"/>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C938240E-F26D-A8ED-7788-E5913CD126D8}"/>
                        </a:ext>
                      </a:extLst>
                    </p:cNvPr>
                    <p:cNvCxnSpPr/>
                    <p:nvPr/>
                  </p:nvCxnSpPr>
                  <p:spPr>
                    <a:xfrm>
                      <a:off x="2347421" y="3494210"/>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CBBC1226-24BB-4B32-C935-4B1E9CD4AC8B}"/>
                        </a:ext>
                      </a:extLst>
                    </p:cNvPr>
                    <p:cNvCxnSpPr/>
                    <p:nvPr/>
                  </p:nvCxnSpPr>
                  <p:spPr>
                    <a:xfrm>
                      <a:off x="1879427" y="4081095"/>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09C8C5EE-69D6-A4DF-2BAA-AA656FD0F03F}"/>
                        </a:ext>
                      </a:extLst>
                    </p:cNvPr>
                    <p:cNvCxnSpPr/>
                    <p:nvPr/>
                  </p:nvCxnSpPr>
                  <p:spPr>
                    <a:xfrm>
                      <a:off x="1630663" y="4380678"/>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3D359C76-1397-55E9-71AA-A29735441B92}"/>
                        </a:ext>
                      </a:extLst>
                    </p:cNvPr>
                    <p:cNvCxnSpPr/>
                    <p:nvPr/>
                  </p:nvCxnSpPr>
                  <p:spPr>
                    <a:xfrm>
                      <a:off x="1382190" y="4685204"/>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8" name="文本框 47">
                  <a:extLst>
                    <a:ext uri="{FF2B5EF4-FFF2-40B4-BE49-F238E27FC236}">
                      <a16:creationId xmlns:a16="http://schemas.microsoft.com/office/drawing/2014/main" id="{50A71362-BD4F-02FE-4E5B-F9C9A7B3C7EF}"/>
                    </a:ext>
                  </a:extLst>
                </p:cNvPr>
                <p:cNvSpPr txBox="1"/>
                <p:nvPr/>
              </p:nvSpPr>
              <p:spPr>
                <a:xfrm>
                  <a:off x="1191386" y="4001686"/>
                  <a:ext cx="267312" cy="523220"/>
                </a:xfrm>
                <a:prstGeom prst="rect">
                  <a:avLst/>
                </a:prstGeom>
                <a:noFill/>
              </p:spPr>
              <p:txBody>
                <a:bodyPr wrap="square" rtlCol="0">
                  <a:spAutoFit/>
                </a:bodyPr>
                <a:lstStyle/>
                <a:p>
                  <a:r>
                    <a:rPr lang="en-US" altLang="zh-CN" sz="2800" b="1" dirty="0">
                      <a:solidFill>
                        <a:srgbClr val="C00000"/>
                      </a:solidFill>
                    </a:rPr>
                    <a:t>×</a:t>
                  </a:r>
                  <a:endParaRPr lang="zh-CN" altLang="en-US" sz="2800" b="1" dirty="0">
                    <a:solidFill>
                      <a:srgbClr val="C00000"/>
                    </a:solidFill>
                  </a:endParaRPr>
                </a:p>
              </p:txBody>
            </p:sp>
          </p:grpSp>
          <p:sp>
            <p:nvSpPr>
              <p:cNvPr id="50" name="文本框 49">
                <a:extLst>
                  <a:ext uri="{FF2B5EF4-FFF2-40B4-BE49-F238E27FC236}">
                    <a16:creationId xmlns:a16="http://schemas.microsoft.com/office/drawing/2014/main" id="{F3EC124B-E514-F999-673D-93AC1D983C9F}"/>
                  </a:ext>
                </a:extLst>
              </p:cNvPr>
              <p:cNvSpPr txBox="1"/>
              <p:nvPr/>
            </p:nvSpPr>
            <p:spPr>
              <a:xfrm>
                <a:off x="1719198" y="3541387"/>
                <a:ext cx="441146" cy="400110"/>
              </a:xfrm>
              <a:prstGeom prst="rect">
                <a:avLst/>
              </a:prstGeom>
              <a:noFill/>
            </p:spPr>
            <p:txBody>
              <a:bodyPr wrap="none" rtlCol="0">
                <a:spAutoFit/>
              </a:bodyPr>
              <a:lstStyle/>
              <a:p>
                <a:r>
                  <a:rPr lang="zh-CN" altLang="en-US" sz="2000" b="1" dirty="0">
                    <a:solidFill>
                      <a:schemeClr val="accent6">
                        <a:lumMod val="75000"/>
                      </a:schemeClr>
                    </a:solidFill>
                  </a:rPr>
                  <a:t>√</a:t>
                </a:r>
              </a:p>
            </p:txBody>
          </p:sp>
          <p:cxnSp>
            <p:nvCxnSpPr>
              <p:cNvPr id="44" name="直接箭头连接符 43">
                <a:extLst>
                  <a:ext uri="{FF2B5EF4-FFF2-40B4-BE49-F238E27FC236}">
                    <a16:creationId xmlns:a16="http://schemas.microsoft.com/office/drawing/2014/main" id="{592C4E00-2AB9-625D-59F9-04A5372BB4E7}"/>
                  </a:ext>
                </a:extLst>
              </p:cNvPr>
              <p:cNvCxnSpPr>
                <a:cxnSpLocks/>
              </p:cNvCxnSpPr>
              <p:nvPr/>
            </p:nvCxnSpPr>
            <p:spPr>
              <a:xfrm flipH="1" flipV="1">
                <a:off x="1665370" y="4201819"/>
                <a:ext cx="279627" cy="439418"/>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grpSp>
        <p:pic>
          <p:nvPicPr>
            <p:cNvPr id="38" name="Picture 4" descr="Robot icon by Friconix (fi-xnluxl-robot) line,normal,robot,robotics,head">
              <a:extLst>
                <a:ext uri="{FF2B5EF4-FFF2-40B4-BE49-F238E27FC236}">
                  <a16:creationId xmlns:a16="http://schemas.microsoft.com/office/drawing/2014/main" id="{8981264E-D5D5-5885-BC7E-A7000237B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593" y="4115982"/>
              <a:ext cx="812546" cy="812546"/>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直接箭头连接符 39">
              <a:extLst>
                <a:ext uri="{FF2B5EF4-FFF2-40B4-BE49-F238E27FC236}">
                  <a16:creationId xmlns:a16="http://schemas.microsoft.com/office/drawing/2014/main" id="{D5C5C12D-7A09-EFE7-55E9-63D7EE4E2FD1}"/>
                </a:ext>
              </a:extLst>
            </p:cNvPr>
            <p:cNvCxnSpPr>
              <a:cxnSpLocks/>
              <a:endCxn id="5" idx="3"/>
            </p:cNvCxnSpPr>
            <p:nvPr/>
          </p:nvCxnSpPr>
          <p:spPr>
            <a:xfrm flipH="1" flipV="1">
              <a:off x="4417618" y="3696340"/>
              <a:ext cx="530898" cy="57245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a:extLst>
                <a:ext uri="{FF2B5EF4-FFF2-40B4-BE49-F238E27FC236}">
                  <a16:creationId xmlns:a16="http://schemas.microsoft.com/office/drawing/2014/main" id="{E789A1F0-18A9-67DA-1EB2-5AD32224B73F}"/>
                </a:ext>
              </a:extLst>
            </p:cNvPr>
            <p:cNvCxnSpPr>
              <a:cxnSpLocks/>
              <a:endCxn id="6" idx="3"/>
            </p:cNvCxnSpPr>
            <p:nvPr/>
          </p:nvCxnSpPr>
          <p:spPr>
            <a:xfrm flipH="1">
              <a:off x="2507779" y="4654935"/>
              <a:ext cx="2257915" cy="52586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4" name="文本框 53">
              <a:extLst>
                <a:ext uri="{FF2B5EF4-FFF2-40B4-BE49-F238E27FC236}">
                  <a16:creationId xmlns:a16="http://schemas.microsoft.com/office/drawing/2014/main" id="{70D77CA0-A97C-00E8-4DFD-97DC4E06346C}"/>
                </a:ext>
              </a:extLst>
            </p:cNvPr>
            <p:cNvSpPr txBox="1"/>
            <p:nvPr/>
          </p:nvSpPr>
          <p:spPr>
            <a:xfrm>
              <a:off x="4636282" y="4780302"/>
              <a:ext cx="1039067" cy="400110"/>
            </a:xfrm>
            <a:prstGeom prst="rect">
              <a:avLst/>
            </a:prstGeom>
            <a:noFill/>
            <a:ln>
              <a:noFill/>
            </a:ln>
          </p:spPr>
          <p:txBody>
            <a:bodyPr wrap="none" rtlCol="0">
              <a:spAutoFit/>
            </a:bodyPr>
            <a:lstStyle/>
            <a:p>
              <a:r>
                <a:rPr lang="en-US" altLang="zh-CN" sz="2000" dirty="0">
                  <a:latin typeface="Arial" panose="020B0604020202020204" pitchFamily="34" charset="0"/>
                  <a:cs typeface="Arial" panose="020B0604020202020204" pitchFamily="34" charset="0"/>
                </a:rPr>
                <a:t>State D</a:t>
              </a:r>
              <a:endParaRPr lang="zh-CN" altLang="en-US" sz="2000" dirty="0">
                <a:latin typeface="Arial" panose="020B0604020202020204" pitchFamily="34" charset="0"/>
                <a:cs typeface="Arial" panose="020B0604020202020204" pitchFamily="34" charset="0"/>
              </a:endParaRPr>
            </a:p>
          </p:txBody>
        </p:sp>
      </p:grpSp>
      <p:grpSp>
        <p:nvGrpSpPr>
          <p:cNvPr id="4" name="组合 3">
            <a:extLst>
              <a:ext uri="{FF2B5EF4-FFF2-40B4-BE49-F238E27FC236}">
                <a16:creationId xmlns:a16="http://schemas.microsoft.com/office/drawing/2014/main" id="{1BA90F26-9517-D371-E297-F9EBD22549FD}"/>
              </a:ext>
            </a:extLst>
          </p:cNvPr>
          <p:cNvGrpSpPr/>
          <p:nvPr/>
        </p:nvGrpSpPr>
        <p:grpSpPr>
          <a:xfrm>
            <a:off x="6197078" y="2893904"/>
            <a:ext cx="5325819" cy="2878572"/>
            <a:chOff x="6197078" y="2927716"/>
            <a:chExt cx="5325819" cy="2878572"/>
          </a:xfrm>
        </p:grpSpPr>
        <p:pic>
          <p:nvPicPr>
            <p:cNvPr id="3" name="图片 2">
              <a:extLst>
                <a:ext uri="{FF2B5EF4-FFF2-40B4-BE49-F238E27FC236}">
                  <a16:creationId xmlns:a16="http://schemas.microsoft.com/office/drawing/2014/main" id="{72E40E13-6E34-9D43-562A-E8FD5F82D19C}"/>
                </a:ext>
              </a:extLst>
            </p:cNvPr>
            <p:cNvPicPr>
              <a:picLocks noChangeAspect="1"/>
            </p:cNvPicPr>
            <p:nvPr/>
          </p:nvPicPr>
          <p:blipFill>
            <a:blip r:embed="rId6"/>
            <a:stretch>
              <a:fillRect/>
            </a:stretch>
          </p:blipFill>
          <p:spPr>
            <a:xfrm>
              <a:off x="6197078" y="3260202"/>
              <a:ext cx="5325819" cy="2546086"/>
            </a:xfrm>
            <a:prstGeom prst="rect">
              <a:avLst/>
            </a:prstGeom>
          </p:spPr>
        </p:pic>
        <p:sp>
          <p:nvSpPr>
            <p:cNvPr id="2" name="文本框 1">
              <a:extLst>
                <a:ext uri="{FF2B5EF4-FFF2-40B4-BE49-F238E27FC236}">
                  <a16:creationId xmlns:a16="http://schemas.microsoft.com/office/drawing/2014/main" id="{FD5A1E70-E478-BC84-5048-962DEC804677}"/>
                </a:ext>
              </a:extLst>
            </p:cNvPr>
            <p:cNvSpPr txBox="1"/>
            <p:nvPr/>
          </p:nvSpPr>
          <p:spPr>
            <a:xfrm>
              <a:off x="7051095" y="2927716"/>
              <a:ext cx="3662669"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OTR [1] with different distance metrics</a:t>
              </a:r>
              <a:endParaRPr lang="zh-CN" altLang="en-US"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6856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39" name="Google Shape;639;gfa0f5b21c0_0_160"/>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r>
                  <a:rPr lang="en-US" altLang="zh-CN" sz="2400" dirty="0">
                    <a:solidFill>
                      <a:srgbClr val="FF0000"/>
                    </a:solidFill>
                    <a:latin typeface="Arial" panose="020B0604020202020204" pitchFamily="34" charset="0"/>
                    <a:cs typeface="Arial" panose="020B0604020202020204" pitchFamily="34" charset="0"/>
                  </a:rPr>
                  <a:t>Primal Wasserstein distance </a:t>
                </a:r>
                <a:r>
                  <a:rPr lang="en-US" altLang="zh-CN" sz="2400" dirty="0">
                    <a:latin typeface="Arial" panose="020B0604020202020204" pitchFamily="34" charset="0"/>
                    <a:cs typeface="Arial" panose="020B0604020202020204" pitchFamily="34" charset="0"/>
                  </a:rPr>
                  <a:t>allows using customized distance metric </a:t>
                </a:r>
                <a14:m>
                  <m:oMath xmlns:m="http://schemas.openxmlformats.org/officeDocument/2006/math">
                    <m:r>
                      <a:rPr lang="en-US" altLang="zh-CN" sz="2400" b="0" i="1" smtClean="0">
                        <a:latin typeface="Cambria Math" panose="02040503050406030204" pitchFamily="18" charset="0"/>
                        <a:cs typeface="Arial" panose="020B0604020202020204" pitchFamily="34" charset="0"/>
                      </a:rPr>
                      <m:t>𝑐</m:t>
                    </m:r>
                    <m:r>
                      <a:rPr lang="en-US" altLang="zh-CN" sz="2400" b="0" i="1" smtClean="0">
                        <a:latin typeface="Cambria Math" panose="02040503050406030204" pitchFamily="18" charset="0"/>
                        <a:cs typeface="Arial" panose="020B0604020202020204" pitchFamily="34" charset="0"/>
                      </a:rPr>
                      <m:t>(</m:t>
                    </m:r>
                    <m:sSub>
                      <m:sSubPr>
                        <m:ctrlPr>
                          <a:rPr lang="en-US" altLang="zh-CN" sz="2400" b="0" i="1" smtClean="0">
                            <a:latin typeface="Cambria Math" panose="02040503050406030204" pitchFamily="18" charset="0"/>
                            <a:cs typeface="Arial" panose="020B0604020202020204" pitchFamily="34" charset="0"/>
                          </a:rPr>
                        </m:ctrlPr>
                      </m:sSubPr>
                      <m:e>
                        <m:r>
                          <a:rPr lang="en-US" altLang="zh-CN" sz="2400" b="0" i="1" smtClean="0">
                            <a:latin typeface="Cambria Math" panose="02040503050406030204" pitchFamily="18" charset="0"/>
                            <a:cs typeface="Arial" panose="020B0604020202020204" pitchFamily="34" charset="0"/>
                          </a:rPr>
                          <m:t>𝑠</m:t>
                        </m:r>
                      </m:e>
                      <m:sub>
                        <m:r>
                          <a:rPr lang="en-US" altLang="zh-CN" sz="2400" b="0" i="1" smtClean="0">
                            <a:latin typeface="Cambria Math" panose="02040503050406030204" pitchFamily="18" charset="0"/>
                            <a:cs typeface="Arial" panose="020B0604020202020204" pitchFamily="34" charset="0"/>
                          </a:rPr>
                          <m:t>1</m:t>
                        </m:r>
                      </m:sub>
                    </m:sSub>
                    <m:r>
                      <a:rPr lang="en-US" altLang="zh-CN" sz="2400" b="0" i="1" smtClean="0">
                        <a:latin typeface="Cambria Math" panose="02040503050406030204" pitchFamily="18" charset="0"/>
                        <a:cs typeface="Arial" panose="020B0604020202020204" pitchFamily="34" charset="0"/>
                      </a:rPr>
                      <m:t>,</m:t>
                    </m:r>
                    <m:sSub>
                      <m:sSubPr>
                        <m:ctrlPr>
                          <a:rPr lang="en-US" altLang="zh-CN" sz="2400" b="0" i="1" smtClean="0">
                            <a:latin typeface="Cambria Math" panose="02040503050406030204" pitchFamily="18" charset="0"/>
                            <a:cs typeface="Arial" panose="020B0604020202020204" pitchFamily="34" charset="0"/>
                          </a:rPr>
                        </m:ctrlPr>
                      </m:sSubPr>
                      <m:e>
                        <m:r>
                          <a:rPr lang="en-US" altLang="zh-CN" sz="2400" b="0" i="1" smtClean="0">
                            <a:latin typeface="Cambria Math" panose="02040503050406030204" pitchFamily="18" charset="0"/>
                            <a:cs typeface="Arial" panose="020B0604020202020204" pitchFamily="34" charset="0"/>
                          </a:rPr>
                          <m:t>𝑠</m:t>
                        </m:r>
                      </m:e>
                      <m:sub>
                        <m:r>
                          <a:rPr lang="en-US" altLang="zh-CN" sz="2400" b="0" i="1" smtClean="0">
                            <a:latin typeface="Cambria Math" panose="02040503050406030204" pitchFamily="18" charset="0"/>
                            <a:cs typeface="Arial" panose="020B0604020202020204" pitchFamily="34" charset="0"/>
                          </a:rPr>
                          <m:t>2</m:t>
                        </m:r>
                      </m:sub>
                    </m:sSub>
                    <m:r>
                      <a:rPr lang="en-US" altLang="zh-CN" sz="2400" b="0" i="1" smtClean="0">
                        <a:latin typeface="Cambria Math" panose="02040503050406030204" pitchFamily="18" charset="0"/>
                        <a:cs typeface="Arial" panose="020B0604020202020204" pitchFamily="34" charset="0"/>
                      </a:rPr>
                      <m:t>)</m:t>
                    </m:r>
                  </m:oMath>
                </a14:m>
                <a:endParaRPr lang="en-US" altLang="zh-CN" sz="2400" dirty="0">
                  <a:latin typeface="Arial" panose="020B0604020202020204" pitchFamily="34" charset="0"/>
                  <a:cs typeface="Arial" panose="020B0604020202020204" pitchFamily="34" charset="0"/>
                </a:endParaRPr>
              </a:p>
              <a:p>
                <a:pPr lvl="1"/>
                <a:r>
                  <a:rPr lang="en-US" altLang="zh-CN" sz="2000" dirty="0">
                    <a:latin typeface="Arial" panose="020B0604020202020204" pitchFamily="34" charset="0"/>
                    <a:cs typeface="Arial" panose="020B0604020202020204" pitchFamily="34" charset="0"/>
                  </a:rPr>
                  <a:t>With pessimistic </a:t>
                </a:r>
                <a:r>
                  <a:rPr lang="en-US" altLang="zh-CN" sz="2000" dirty="0" err="1">
                    <a:latin typeface="Arial" panose="020B0604020202020204" pitchFamily="34" charset="0"/>
                    <a:cs typeface="Arial" panose="020B0604020202020204" pitchFamily="34" charset="0"/>
                  </a:rPr>
                  <a:t>regularizers</a:t>
                </a:r>
                <a:r>
                  <a:rPr lang="en-US" altLang="zh-CN" sz="2000" dirty="0">
                    <a:latin typeface="Arial" panose="020B0604020202020204" pitchFamily="34" charset="0"/>
                    <a:cs typeface="Arial" panose="020B0604020202020204" pitchFamily="34" charset="0"/>
                  </a:rPr>
                  <a:t>, becomes a single-level unconstrained optimization</a:t>
                </a:r>
              </a:p>
              <a:p>
                <a:pPr lvl="1"/>
                <a:r>
                  <a:rPr lang="en-US" altLang="zh-CN" sz="2000" dirty="0">
                    <a:latin typeface="Arial" panose="020B0604020202020204" pitchFamily="34" charset="0"/>
                    <a:cs typeface="Arial" panose="020B0604020202020204" pitchFamily="34" charset="0"/>
                  </a:rPr>
                  <a:t>SMODICE [1] is a special case of our method with certain metric and hyperparameters</a:t>
                </a:r>
              </a:p>
              <a:p>
                <a:r>
                  <a:rPr lang="en-US" altLang="zh-CN" sz="2400" dirty="0">
                    <a:solidFill>
                      <a:srgbClr val="FF0000"/>
                    </a:solidFill>
                    <a:latin typeface="Arial" panose="020B0604020202020204" pitchFamily="34" charset="0"/>
                    <a:cs typeface="Arial" panose="020B0604020202020204" pitchFamily="34" charset="0"/>
                  </a:rPr>
                  <a:t>Contrastive distance metric </a:t>
                </a:r>
                <a:r>
                  <a:rPr lang="en-US" altLang="zh-CN" sz="2400" dirty="0">
                    <a:latin typeface="Arial" panose="020B0604020202020204" pitchFamily="34" charset="0"/>
                    <a:cs typeface="Arial" panose="020B0604020202020204" pitchFamily="34" charset="0"/>
                  </a:rPr>
                  <a:t>captures “reachability” in the dataset</a:t>
                </a:r>
              </a:p>
              <a:p>
                <a:r>
                  <a:rPr lang="en-US" altLang="zh-CN" sz="2400" dirty="0">
                    <a:solidFill>
                      <a:srgbClr val="FF0000"/>
                    </a:solidFill>
                    <a:latin typeface="Arial" panose="020B0604020202020204" pitchFamily="34" charset="0"/>
                    <a:cs typeface="Arial" panose="020B0604020202020204" pitchFamily="34" charset="0"/>
                  </a:rPr>
                  <a:t>Weighted behavior cloning </a:t>
                </a:r>
                <a:r>
                  <a:rPr lang="en-US" altLang="zh-CN" sz="2400" dirty="0">
                    <a:latin typeface="Arial" panose="020B0604020202020204" pitchFamily="34" charset="0"/>
                    <a:cs typeface="Arial" panose="020B0604020202020204" pitchFamily="34" charset="0"/>
                  </a:rPr>
                  <a:t>retrieves the learner’s policy</a:t>
                </a:r>
                <a:endParaRPr lang="en-US" altLang="zh-CN" sz="2400" dirty="0">
                  <a:solidFill>
                    <a:srgbClr val="FF0000"/>
                  </a:solidFill>
                  <a:latin typeface="Arial" panose="020B0604020202020204" pitchFamily="34" charset="0"/>
                  <a:cs typeface="Arial" panose="020B0604020202020204" pitchFamily="34" charset="0"/>
                </a:endParaRPr>
              </a:p>
              <a:p>
                <a:pPr marL="0" indent="0">
                  <a:buNone/>
                </a:pPr>
                <a:endParaRPr lang="en-US" altLang="zh-CN" sz="2000" dirty="0">
                  <a:latin typeface="Arial" panose="020B0604020202020204" pitchFamily="34" charset="0"/>
                  <a:cs typeface="Arial" panose="020B0604020202020204" pitchFamily="34" charset="0"/>
                </a:endParaRPr>
              </a:p>
              <a:p>
                <a:pPr lvl="1"/>
                <a:endParaRPr lang="en-US" altLang="zh-CN" sz="20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3000"/>
                  <a:buNone/>
                </a:pPr>
                <a:r>
                  <a:rPr lang="en-US" sz="2600" b="1" dirty="0">
                    <a:solidFill>
                      <a:srgbClr val="E84B36"/>
                    </a:solidFill>
                    <a:latin typeface="Arial"/>
                    <a:ea typeface="Arial"/>
                    <a:cs typeface="Arial"/>
                    <a:sym typeface="Arial"/>
                  </a:rPr>
                  <a:t> </a:t>
                </a:r>
              </a:p>
              <a:p>
                <a:pPr marL="0" lvl="0" indent="0" algn="l" rtl="0">
                  <a:lnSpc>
                    <a:spcPct val="100000"/>
                  </a:lnSpc>
                  <a:spcBef>
                    <a:spcPts val="0"/>
                  </a:spcBef>
                  <a:spcAft>
                    <a:spcPts val="0"/>
                  </a:spcAft>
                  <a:buSzPts val="2000"/>
                  <a:buNone/>
                </a:pPr>
                <a:endParaRPr lang="en-US" sz="1800" dirty="0">
                  <a:solidFill>
                    <a:schemeClr val="dk1"/>
                  </a:solidFill>
                  <a:latin typeface="Arial"/>
                  <a:ea typeface="Arial"/>
                  <a:cs typeface="Arial"/>
                  <a:sym typeface="Arial"/>
                </a:endParaRPr>
              </a:p>
            </p:txBody>
          </p:sp>
        </mc:Choice>
        <mc:Fallback xmlns="">
          <p:sp>
            <p:nvSpPr>
              <p:cNvPr id="639" name="Google Shape;639;gfa0f5b21c0_0_160"/>
              <p:cNvSpPr txBox="1">
                <a:spLocks noGrp="1" noRot="1" noChangeAspect="1" noMove="1" noResize="1" noEditPoints="1" noAdjustHandles="1" noChangeArrowheads="1" noChangeShapeType="1" noTextEdit="1"/>
              </p:cNvSpPr>
              <p:nvPr>
                <p:ph type="body" idx="1"/>
              </p:nvPr>
            </p:nvSpPr>
            <p:spPr>
              <a:xfrm>
                <a:off x="376809" y="1334279"/>
                <a:ext cx="11177400" cy="4821000"/>
              </a:xfrm>
              <a:prstGeom prst="rect">
                <a:avLst/>
              </a:prstGeom>
              <a:blipFill>
                <a:blip r:embed="rId3"/>
                <a:stretch>
                  <a:fillRect l="-764"/>
                </a:stretch>
              </a:blipFill>
              <a:ln>
                <a:noFill/>
              </a:ln>
            </p:spPr>
            <p:txBody>
              <a:bodyPr/>
              <a:lstStyle/>
              <a:p>
                <a:r>
                  <a:rPr lang="zh-CN" altLang="en-US">
                    <a:noFill/>
                  </a:rPr>
                  <a:t> </a:t>
                </a:r>
              </a:p>
            </p:txBody>
          </p:sp>
        </mc:Fallback>
      </mc:AlternateContent>
      <p:sp>
        <p:nvSpPr>
          <p:cNvPr id="640" name="Google Shape;640;gfa0f5b21c0_0_16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p:cNvPicPr preferRelativeResize="0"/>
          <p:nvPr/>
        </p:nvPicPr>
        <p:blipFill rotWithShape="1">
          <a:blip r:embed="rId4">
            <a:alphaModFix/>
          </a:blip>
          <a:srcRect/>
          <a:stretch/>
        </p:blipFill>
        <p:spPr>
          <a:xfrm>
            <a:off x="11554210" y="228014"/>
            <a:ext cx="277906" cy="401420"/>
          </a:xfrm>
          <a:prstGeom prst="rect">
            <a:avLst/>
          </a:prstGeom>
          <a:noFill/>
          <a:ln>
            <a:noFill/>
          </a:ln>
        </p:spPr>
      </p:pic>
      <p:sp>
        <p:nvSpPr>
          <p:cNvPr id="645" name="Google Shape;645;gfa0f5b21c0_0_160"/>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dirty="0">
                <a:solidFill>
                  <a:schemeClr val="lt1"/>
                </a:solidFill>
                <a:latin typeface="Arial" panose="020B0604020202020204" pitchFamily="34" charset="0"/>
                <a:cs typeface="Arial" panose="020B0604020202020204" pitchFamily="34" charset="0"/>
              </a:rPr>
              <a:t>Our solution: primal Wasserstein + contrastive metric</a:t>
            </a:r>
            <a:endParaRPr lang="en-US" altLang="zh-CN" sz="32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grpSp>
        <p:nvGrpSpPr>
          <p:cNvPr id="31" name="组合 30">
            <a:extLst>
              <a:ext uri="{FF2B5EF4-FFF2-40B4-BE49-F238E27FC236}">
                <a16:creationId xmlns:a16="http://schemas.microsoft.com/office/drawing/2014/main" id="{51B6EC2F-D32C-03E4-4A58-3CE41FC79BED}"/>
              </a:ext>
            </a:extLst>
          </p:cNvPr>
          <p:cNvGrpSpPr/>
          <p:nvPr/>
        </p:nvGrpSpPr>
        <p:grpSpPr>
          <a:xfrm>
            <a:off x="540490" y="3861248"/>
            <a:ext cx="3812284" cy="2320532"/>
            <a:chOff x="-34458" y="3738236"/>
            <a:chExt cx="3812284" cy="2320532"/>
          </a:xfrm>
        </p:grpSpPr>
        <p:cxnSp>
          <p:nvCxnSpPr>
            <p:cNvPr id="16" name="直接连接符 15">
              <a:extLst>
                <a:ext uri="{FF2B5EF4-FFF2-40B4-BE49-F238E27FC236}">
                  <a16:creationId xmlns:a16="http://schemas.microsoft.com/office/drawing/2014/main" id="{4097C77F-8803-3D47-3438-85468B5626ED}"/>
                </a:ext>
              </a:extLst>
            </p:cNvPr>
            <p:cNvCxnSpPr>
              <a:cxnSpLocks/>
            </p:cNvCxnSpPr>
            <p:nvPr/>
          </p:nvCxnSpPr>
          <p:spPr>
            <a:xfrm>
              <a:off x="2601541" y="4403499"/>
              <a:ext cx="0" cy="1523168"/>
            </a:xfrm>
            <a:prstGeom prst="line">
              <a:avLst/>
            </a:prstGeom>
            <a:ln w="381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9BFCA24A-2087-2491-5775-50DAC30665F8}"/>
                </a:ext>
              </a:extLst>
            </p:cNvPr>
            <p:cNvCxnSpPr>
              <a:cxnSpLocks/>
            </p:cNvCxnSpPr>
            <p:nvPr/>
          </p:nvCxnSpPr>
          <p:spPr>
            <a:xfrm>
              <a:off x="753615" y="4702615"/>
              <a:ext cx="1847926" cy="0"/>
            </a:xfrm>
            <a:prstGeom prst="straightConnector1">
              <a:avLst/>
            </a:prstGeom>
            <a:ln w="38100">
              <a:prstDash val="sysDot"/>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2CF4AAA8-67B7-F7B9-7450-0F18CE9913E4}"/>
                    </a:ext>
                  </a:extLst>
                </p:cNvPr>
                <p:cNvSpPr txBox="1"/>
                <p:nvPr/>
              </p:nvSpPr>
              <p:spPr>
                <a:xfrm>
                  <a:off x="1164883" y="4364061"/>
                  <a:ext cx="9526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i="1" dirty="0" smtClean="0">
                            <a:latin typeface="Cambria Math" panose="02040503050406030204" pitchFamily="18" charset="0"/>
                          </a:rPr>
                          <m:t>𝑐</m:t>
                        </m:r>
                        <m:d>
                          <m:dPr>
                            <m:ctrlPr>
                              <a:rPr lang="en-US" altLang="zh-CN" sz="1600" i="1" dirty="0" smtClean="0">
                                <a:latin typeface="Cambria Math" panose="02040503050406030204" pitchFamily="18" charset="0"/>
                              </a:rPr>
                            </m:ctrlPr>
                          </m:dPr>
                          <m:e>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𝑠</m:t>
                                </m:r>
                              </m:e>
                              <m:sub>
                                <m:r>
                                  <a:rPr lang="en-US" altLang="zh-CN" sz="1600" i="1" dirty="0">
                                    <a:latin typeface="Cambria Math" panose="02040503050406030204" pitchFamily="18" charset="0"/>
                                  </a:rPr>
                                  <m:t>1</m:t>
                                </m:r>
                              </m:sub>
                            </m:sSub>
                            <m:r>
                              <a:rPr lang="en-US" altLang="zh-CN" sz="1600" i="1" dirty="0">
                                <a:latin typeface="Cambria Math" panose="02040503050406030204" pitchFamily="18" charset="0"/>
                              </a:rPr>
                              <m:t>,</m:t>
                            </m:r>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𝑠</m:t>
                                </m:r>
                              </m:e>
                              <m:sub>
                                <m:r>
                                  <a:rPr lang="en-US" altLang="zh-CN" sz="1600" i="1" dirty="0">
                                    <a:latin typeface="Cambria Math" panose="02040503050406030204" pitchFamily="18" charset="0"/>
                                  </a:rPr>
                                  <m:t>2</m:t>
                                </m:r>
                              </m:sub>
                            </m:sSub>
                          </m:e>
                        </m:d>
                      </m:oMath>
                    </m:oMathPara>
                  </a14:m>
                  <a:endParaRPr lang="zh-CN" altLang="en-US" dirty="0"/>
                </a:p>
              </p:txBody>
            </p:sp>
          </mc:Choice>
          <mc:Fallback xmlns="">
            <p:sp>
              <p:nvSpPr>
                <p:cNvPr id="19" name="文本框 18">
                  <a:extLst>
                    <a:ext uri="{FF2B5EF4-FFF2-40B4-BE49-F238E27FC236}">
                      <a16:creationId xmlns:a16="http://schemas.microsoft.com/office/drawing/2014/main" id="{2CF4AAA8-67B7-F7B9-7450-0F18CE9913E4}"/>
                    </a:ext>
                  </a:extLst>
                </p:cNvPr>
                <p:cNvSpPr txBox="1">
                  <a:spLocks noRot="1" noChangeAspect="1" noMove="1" noResize="1" noEditPoints="1" noAdjustHandles="1" noChangeArrowheads="1" noChangeShapeType="1" noTextEdit="1"/>
                </p:cNvSpPr>
                <p:nvPr/>
              </p:nvSpPr>
              <p:spPr>
                <a:xfrm>
                  <a:off x="1164883" y="4364061"/>
                  <a:ext cx="952633" cy="33855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E5840D19-6529-560C-55D7-1C987BF474D4}"/>
                    </a:ext>
                  </a:extLst>
                </p:cNvPr>
                <p:cNvSpPr txBox="1"/>
                <p:nvPr/>
              </p:nvSpPr>
              <p:spPr>
                <a:xfrm>
                  <a:off x="359731" y="5692157"/>
                  <a:ext cx="42069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𝑠</m:t>
                            </m:r>
                          </m:e>
                          <m:sub>
                            <m:r>
                              <a:rPr lang="en-US" altLang="zh-CN" sz="1600" i="1" dirty="0" smtClean="0">
                                <a:latin typeface="Cambria Math" panose="02040503050406030204" pitchFamily="18" charset="0"/>
                              </a:rPr>
                              <m:t>1</m:t>
                            </m:r>
                          </m:sub>
                        </m:sSub>
                      </m:oMath>
                    </m:oMathPara>
                  </a14:m>
                  <a:endParaRPr lang="zh-CN" altLang="en-US" sz="1600" dirty="0"/>
                </a:p>
              </p:txBody>
            </p:sp>
          </mc:Choice>
          <mc:Fallback xmlns="">
            <p:sp>
              <p:nvSpPr>
                <p:cNvPr id="20" name="文本框 19">
                  <a:extLst>
                    <a:ext uri="{FF2B5EF4-FFF2-40B4-BE49-F238E27FC236}">
                      <a16:creationId xmlns:a16="http://schemas.microsoft.com/office/drawing/2014/main" id="{E5840D19-6529-560C-55D7-1C987BF474D4}"/>
                    </a:ext>
                  </a:extLst>
                </p:cNvPr>
                <p:cNvSpPr txBox="1">
                  <a:spLocks noRot="1" noChangeAspect="1" noMove="1" noResize="1" noEditPoints="1" noAdjustHandles="1" noChangeArrowheads="1" noChangeShapeType="1" noTextEdit="1"/>
                </p:cNvSpPr>
                <p:nvPr/>
              </p:nvSpPr>
              <p:spPr>
                <a:xfrm>
                  <a:off x="359731" y="5692157"/>
                  <a:ext cx="420692" cy="338554"/>
                </a:xfrm>
                <a:prstGeom prst="rect">
                  <a:avLst/>
                </a:prstGeom>
                <a:blipFill>
                  <a:blip r:embed="rId6"/>
                  <a:stretch>
                    <a:fillRect/>
                  </a:stretch>
                </a:blipFill>
              </p:spPr>
              <p:txBody>
                <a:bodyPr/>
                <a:lstStyle/>
                <a:p>
                  <a:r>
                    <a:rPr lang="zh-CN" altLang="en-US">
                      <a:noFill/>
                    </a:rPr>
                    <a:t> </a:t>
                  </a:r>
                </a:p>
              </p:txBody>
            </p:sp>
          </mc:Fallback>
        </mc:AlternateContent>
        <p:cxnSp>
          <p:nvCxnSpPr>
            <p:cNvPr id="3" name="直接箭头连接符 2">
              <a:extLst>
                <a:ext uri="{FF2B5EF4-FFF2-40B4-BE49-F238E27FC236}">
                  <a16:creationId xmlns:a16="http://schemas.microsoft.com/office/drawing/2014/main" id="{71795AB6-E67D-1A54-B1E1-A5D0F12920D8}"/>
                </a:ext>
              </a:extLst>
            </p:cNvPr>
            <p:cNvCxnSpPr/>
            <p:nvPr/>
          </p:nvCxnSpPr>
          <p:spPr>
            <a:xfrm>
              <a:off x="296333" y="5702300"/>
              <a:ext cx="33866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直接箭头连接符 3">
              <a:extLst>
                <a:ext uri="{FF2B5EF4-FFF2-40B4-BE49-F238E27FC236}">
                  <a16:creationId xmlns:a16="http://schemas.microsoft.com/office/drawing/2014/main" id="{44231A18-76AE-FC0C-AF86-9206A4D2CBD5}"/>
                </a:ext>
              </a:extLst>
            </p:cNvPr>
            <p:cNvCxnSpPr>
              <a:cxnSpLocks/>
            </p:cNvCxnSpPr>
            <p:nvPr/>
          </p:nvCxnSpPr>
          <p:spPr>
            <a:xfrm flipV="1">
              <a:off x="399315" y="4089400"/>
              <a:ext cx="0" cy="17224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F7511874-998E-278E-DD15-625B8A1F527C}"/>
                </a:ext>
              </a:extLst>
            </p:cNvPr>
            <p:cNvSpPr txBox="1"/>
            <p:nvPr/>
          </p:nvSpPr>
          <p:spPr>
            <a:xfrm>
              <a:off x="3113862" y="5720214"/>
              <a:ext cx="663964"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State</a:t>
              </a:r>
              <a:endParaRPr lang="zh-CN" altLang="en-US" sz="16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7F756AE6-6AA1-829D-C476-DF237DED251A}"/>
                </a:ext>
              </a:extLst>
            </p:cNvPr>
            <p:cNvSpPr txBox="1"/>
            <p:nvPr/>
          </p:nvSpPr>
          <p:spPr>
            <a:xfrm>
              <a:off x="-34458" y="3738236"/>
              <a:ext cx="867545"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Density</a:t>
              </a:r>
              <a:endParaRPr lang="zh-CN" altLang="en-US" sz="1600" dirty="0">
                <a:latin typeface="Arial" panose="020B0604020202020204" pitchFamily="34" charset="0"/>
                <a:cs typeface="Arial" panose="020B0604020202020204" pitchFamily="34" charset="0"/>
              </a:endParaRPr>
            </a:p>
          </p:txBody>
        </p:sp>
        <p:cxnSp>
          <p:nvCxnSpPr>
            <p:cNvPr id="14" name="直接连接符 13">
              <a:extLst>
                <a:ext uri="{FF2B5EF4-FFF2-40B4-BE49-F238E27FC236}">
                  <a16:creationId xmlns:a16="http://schemas.microsoft.com/office/drawing/2014/main" id="{20CA6619-ED3C-01F1-71AF-6F4FA9A48773}"/>
                </a:ext>
              </a:extLst>
            </p:cNvPr>
            <p:cNvCxnSpPr>
              <a:cxnSpLocks/>
            </p:cNvCxnSpPr>
            <p:nvPr/>
          </p:nvCxnSpPr>
          <p:spPr>
            <a:xfrm>
              <a:off x="753615" y="4403499"/>
              <a:ext cx="0" cy="1523168"/>
            </a:xfrm>
            <a:prstGeom prst="line">
              <a:avLst/>
            </a:prstGeom>
            <a:ln w="38100">
              <a:solidFill>
                <a:schemeClr val="tx1"/>
              </a:solidFill>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892DE1F4-4720-03C7-6A76-298DB0E430A1}"/>
                    </a:ext>
                  </a:extLst>
                </p:cNvPr>
                <p:cNvSpPr txBox="1"/>
                <p:nvPr/>
              </p:nvSpPr>
              <p:spPr>
                <a:xfrm>
                  <a:off x="2232226" y="5692157"/>
                  <a:ext cx="42543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dirty="0" smtClean="0">
                                <a:latin typeface="Cambria Math" panose="02040503050406030204" pitchFamily="18" charset="0"/>
                              </a:rPr>
                            </m:ctrlPr>
                          </m:sSubPr>
                          <m:e>
                            <m:r>
                              <a:rPr lang="en-US" altLang="zh-CN" sz="1600" i="1" dirty="0" smtClean="0">
                                <a:latin typeface="Cambria Math" panose="02040503050406030204" pitchFamily="18" charset="0"/>
                              </a:rPr>
                              <m:t>𝑠</m:t>
                            </m:r>
                          </m:e>
                          <m:sub>
                            <m:r>
                              <a:rPr lang="en-US" altLang="zh-CN" sz="1600" b="0" i="1" dirty="0" smtClean="0">
                                <a:latin typeface="Cambria Math" panose="02040503050406030204" pitchFamily="18" charset="0"/>
                              </a:rPr>
                              <m:t>2</m:t>
                            </m:r>
                          </m:sub>
                        </m:sSub>
                      </m:oMath>
                    </m:oMathPara>
                  </a14:m>
                  <a:endParaRPr lang="zh-CN" altLang="en-US" sz="1600" dirty="0"/>
                </a:p>
              </p:txBody>
            </p:sp>
          </mc:Choice>
          <mc:Fallback xmlns="">
            <p:sp>
              <p:nvSpPr>
                <p:cNvPr id="27" name="文本框 26">
                  <a:extLst>
                    <a:ext uri="{FF2B5EF4-FFF2-40B4-BE49-F238E27FC236}">
                      <a16:creationId xmlns:a16="http://schemas.microsoft.com/office/drawing/2014/main" id="{892DE1F4-4720-03C7-6A76-298DB0E430A1}"/>
                    </a:ext>
                  </a:extLst>
                </p:cNvPr>
                <p:cNvSpPr txBox="1">
                  <a:spLocks noRot="1" noChangeAspect="1" noMove="1" noResize="1" noEditPoints="1" noAdjustHandles="1" noChangeArrowheads="1" noChangeShapeType="1" noTextEdit="1"/>
                </p:cNvSpPr>
                <p:nvPr/>
              </p:nvSpPr>
              <p:spPr>
                <a:xfrm>
                  <a:off x="2232226" y="5692157"/>
                  <a:ext cx="425437" cy="338554"/>
                </a:xfrm>
                <a:prstGeom prst="rect">
                  <a:avLst/>
                </a:prstGeom>
                <a:blipFill>
                  <a:blip r:embed="rId7"/>
                  <a:stretch>
                    <a:fillRect/>
                  </a:stretch>
                </a:blipFill>
              </p:spPr>
              <p:txBody>
                <a:bodyPr/>
                <a:lstStyle/>
                <a:p>
                  <a:r>
                    <a:rPr lang="zh-CN" altLang="en-US">
                      <a:noFill/>
                    </a:rPr>
                    <a:t> </a:t>
                  </a:r>
                </a:p>
              </p:txBody>
            </p:sp>
          </mc:Fallback>
        </mc:AlternateContent>
        <p:sp>
          <p:nvSpPr>
            <p:cNvPr id="28" name="任意多边形: 形状 27">
              <a:extLst>
                <a:ext uri="{FF2B5EF4-FFF2-40B4-BE49-F238E27FC236}">
                  <a16:creationId xmlns:a16="http://schemas.microsoft.com/office/drawing/2014/main" id="{060E70C7-DE7F-6FA1-D1C8-B8A3513CBC8A}"/>
                </a:ext>
              </a:extLst>
            </p:cNvPr>
            <p:cNvSpPr/>
            <p:nvPr/>
          </p:nvSpPr>
          <p:spPr>
            <a:xfrm>
              <a:off x="123326" y="4895805"/>
              <a:ext cx="2149475" cy="747713"/>
            </a:xfrm>
            <a:custGeom>
              <a:avLst/>
              <a:gdLst>
                <a:gd name="connsiteX0" fmla="*/ 0 w 2149475"/>
                <a:gd name="connsiteY0" fmla="*/ 747713 h 747713"/>
                <a:gd name="connsiteX1" fmla="*/ 542925 w 2149475"/>
                <a:gd name="connsiteY1" fmla="*/ 568325 h 747713"/>
                <a:gd name="connsiteX2" fmla="*/ 1071563 w 2149475"/>
                <a:gd name="connsiteY2" fmla="*/ 0 h 747713"/>
                <a:gd name="connsiteX3" fmla="*/ 1612900 w 2149475"/>
                <a:gd name="connsiteY3" fmla="*/ 566738 h 747713"/>
                <a:gd name="connsiteX4" fmla="*/ 2149475 w 2149475"/>
                <a:gd name="connsiteY4" fmla="*/ 747713 h 74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475" h="747713">
                  <a:moveTo>
                    <a:pt x="0" y="747713"/>
                  </a:moveTo>
                  <a:cubicBezTo>
                    <a:pt x="182165" y="720328"/>
                    <a:pt x="364331" y="692944"/>
                    <a:pt x="542925" y="568325"/>
                  </a:cubicBezTo>
                  <a:cubicBezTo>
                    <a:pt x="721519" y="443706"/>
                    <a:pt x="893234" y="264"/>
                    <a:pt x="1071563" y="0"/>
                  </a:cubicBezTo>
                  <a:cubicBezTo>
                    <a:pt x="1249892" y="-264"/>
                    <a:pt x="1433248" y="442119"/>
                    <a:pt x="1612900" y="566738"/>
                  </a:cubicBezTo>
                  <a:cubicBezTo>
                    <a:pt x="1792552" y="691357"/>
                    <a:pt x="1971013" y="719535"/>
                    <a:pt x="2149475" y="747713"/>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id="{D3A22A8C-6214-26FF-8052-E2DF01DC37A2}"/>
                </a:ext>
              </a:extLst>
            </p:cNvPr>
            <p:cNvSpPr/>
            <p:nvPr/>
          </p:nvSpPr>
          <p:spPr>
            <a:xfrm>
              <a:off x="1085653" y="4893311"/>
              <a:ext cx="2149475" cy="747713"/>
            </a:xfrm>
            <a:custGeom>
              <a:avLst/>
              <a:gdLst>
                <a:gd name="connsiteX0" fmla="*/ 0 w 2149475"/>
                <a:gd name="connsiteY0" fmla="*/ 747713 h 747713"/>
                <a:gd name="connsiteX1" fmla="*/ 542925 w 2149475"/>
                <a:gd name="connsiteY1" fmla="*/ 568325 h 747713"/>
                <a:gd name="connsiteX2" fmla="*/ 1071563 w 2149475"/>
                <a:gd name="connsiteY2" fmla="*/ 0 h 747713"/>
                <a:gd name="connsiteX3" fmla="*/ 1612900 w 2149475"/>
                <a:gd name="connsiteY3" fmla="*/ 566738 h 747713"/>
                <a:gd name="connsiteX4" fmla="*/ 2149475 w 2149475"/>
                <a:gd name="connsiteY4" fmla="*/ 747713 h 74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475" h="747713">
                  <a:moveTo>
                    <a:pt x="0" y="747713"/>
                  </a:moveTo>
                  <a:cubicBezTo>
                    <a:pt x="182165" y="720328"/>
                    <a:pt x="364331" y="692944"/>
                    <a:pt x="542925" y="568325"/>
                  </a:cubicBezTo>
                  <a:cubicBezTo>
                    <a:pt x="721519" y="443706"/>
                    <a:pt x="893234" y="264"/>
                    <a:pt x="1071563" y="0"/>
                  </a:cubicBezTo>
                  <a:cubicBezTo>
                    <a:pt x="1249892" y="-264"/>
                    <a:pt x="1433248" y="442119"/>
                    <a:pt x="1612900" y="566738"/>
                  </a:cubicBezTo>
                  <a:cubicBezTo>
                    <a:pt x="1792552" y="691357"/>
                    <a:pt x="1971013" y="719535"/>
                    <a:pt x="2149475" y="747713"/>
                  </a:cubicBezTo>
                </a:path>
              </a:pathLst>
            </a:cu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4" name="连接符: 肘形 33">
            <a:extLst>
              <a:ext uri="{FF2B5EF4-FFF2-40B4-BE49-F238E27FC236}">
                <a16:creationId xmlns:a16="http://schemas.microsoft.com/office/drawing/2014/main" id="{645C6D99-8B1C-BC5B-1AAF-449F7781B670}"/>
              </a:ext>
            </a:extLst>
          </p:cNvPr>
          <p:cNvCxnSpPr>
            <a:stCxn id="32" idx="1"/>
            <a:endCxn id="19" idx="0"/>
          </p:cNvCxnSpPr>
          <p:nvPr/>
        </p:nvCxnSpPr>
        <p:spPr>
          <a:xfrm rot="10800000" flipV="1">
            <a:off x="2216148" y="3907685"/>
            <a:ext cx="2677116" cy="579388"/>
          </a:xfrm>
          <a:prstGeom prst="bentConnector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grpSp>
        <p:nvGrpSpPr>
          <p:cNvPr id="601" name="组合 600">
            <a:extLst>
              <a:ext uri="{FF2B5EF4-FFF2-40B4-BE49-F238E27FC236}">
                <a16:creationId xmlns:a16="http://schemas.microsoft.com/office/drawing/2014/main" id="{C16D378E-C41D-EF4E-7046-B426CE804D38}"/>
              </a:ext>
            </a:extLst>
          </p:cNvPr>
          <p:cNvGrpSpPr/>
          <p:nvPr/>
        </p:nvGrpSpPr>
        <p:grpSpPr>
          <a:xfrm>
            <a:off x="4893264" y="3705620"/>
            <a:ext cx="3521942" cy="2476160"/>
            <a:chOff x="3952452" y="3909401"/>
            <a:chExt cx="3521942" cy="2476160"/>
          </a:xfrm>
        </p:grpSpPr>
        <p:sp>
          <p:nvSpPr>
            <p:cNvPr id="32" name="文本框 31">
              <a:extLst>
                <a:ext uri="{FF2B5EF4-FFF2-40B4-BE49-F238E27FC236}">
                  <a16:creationId xmlns:a16="http://schemas.microsoft.com/office/drawing/2014/main" id="{74A82355-8A06-DDF6-8D5B-A891B2E64E07}"/>
                </a:ext>
              </a:extLst>
            </p:cNvPr>
            <p:cNvSpPr txBox="1"/>
            <p:nvPr/>
          </p:nvSpPr>
          <p:spPr>
            <a:xfrm>
              <a:off x="3952452" y="3942189"/>
              <a:ext cx="2007281"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Contrastive learning</a:t>
              </a:r>
              <a:endParaRPr lang="zh-CN" altLang="en-US" sz="1600" dirty="0">
                <a:latin typeface="Arial" panose="020B0604020202020204" pitchFamily="34" charset="0"/>
                <a:cs typeface="Arial" panose="020B0604020202020204" pitchFamily="34" charset="0"/>
              </a:endParaRPr>
            </a:p>
          </p:txBody>
        </p:sp>
        <p:grpSp>
          <p:nvGrpSpPr>
            <p:cNvPr id="597" name="组合 596">
              <a:extLst>
                <a:ext uri="{FF2B5EF4-FFF2-40B4-BE49-F238E27FC236}">
                  <a16:creationId xmlns:a16="http://schemas.microsoft.com/office/drawing/2014/main" id="{52001B03-0400-BA5A-EC2E-C13D041CE116}"/>
                </a:ext>
              </a:extLst>
            </p:cNvPr>
            <p:cNvGrpSpPr/>
            <p:nvPr/>
          </p:nvGrpSpPr>
          <p:grpSpPr>
            <a:xfrm>
              <a:off x="4334990" y="3909401"/>
              <a:ext cx="3139404" cy="2476160"/>
              <a:chOff x="4347036" y="3917299"/>
              <a:chExt cx="3139404" cy="2476160"/>
            </a:xfrm>
          </p:grpSpPr>
          <p:sp>
            <p:nvSpPr>
              <p:cNvPr id="589" name="文本框 588">
                <a:extLst>
                  <a:ext uri="{FF2B5EF4-FFF2-40B4-BE49-F238E27FC236}">
                    <a16:creationId xmlns:a16="http://schemas.microsoft.com/office/drawing/2014/main" id="{E859809B-1E3D-AEA6-8134-5A017C059F92}"/>
                  </a:ext>
                </a:extLst>
              </p:cNvPr>
              <p:cNvSpPr txBox="1"/>
              <p:nvPr/>
            </p:nvSpPr>
            <p:spPr>
              <a:xfrm>
                <a:off x="4941969" y="5959158"/>
                <a:ext cx="857927" cy="338554"/>
              </a:xfrm>
              <a:prstGeom prst="rect">
                <a:avLst/>
              </a:prstGeom>
              <a:noFill/>
            </p:spPr>
            <p:txBody>
              <a:bodyPr wrap="none" rtlCol="0">
                <a:spAutoFit/>
              </a:bodyPr>
              <a:lstStyle/>
              <a:p>
                <a:r>
                  <a:rPr lang="en-US" altLang="zh-CN" sz="1600" dirty="0">
                    <a:solidFill>
                      <a:srgbClr val="C00000"/>
                    </a:solidFill>
                    <a:latin typeface="Arial" panose="020B0604020202020204" pitchFamily="34" charset="0"/>
                    <a:cs typeface="Arial" panose="020B0604020202020204" pitchFamily="34" charset="0"/>
                  </a:rPr>
                  <a:t>State B</a:t>
                </a:r>
                <a:endParaRPr lang="zh-CN" altLang="en-US" sz="1600" dirty="0">
                  <a:solidFill>
                    <a:srgbClr val="C00000"/>
                  </a:solidFill>
                  <a:latin typeface="Arial" panose="020B0604020202020204" pitchFamily="34" charset="0"/>
                  <a:cs typeface="Arial" panose="020B0604020202020204" pitchFamily="34" charset="0"/>
                </a:endParaRPr>
              </a:p>
            </p:txBody>
          </p:sp>
          <p:grpSp>
            <p:nvGrpSpPr>
              <p:cNvPr id="596" name="组合 595">
                <a:extLst>
                  <a:ext uri="{FF2B5EF4-FFF2-40B4-BE49-F238E27FC236}">
                    <a16:creationId xmlns:a16="http://schemas.microsoft.com/office/drawing/2014/main" id="{9ABA3B69-956A-605E-11D0-6BB0A3ACAF6A}"/>
                  </a:ext>
                </a:extLst>
              </p:cNvPr>
              <p:cNvGrpSpPr/>
              <p:nvPr/>
            </p:nvGrpSpPr>
            <p:grpSpPr>
              <a:xfrm>
                <a:off x="4347036" y="3917299"/>
                <a:ext cx="3139404" cy="2476160"/>
                <a:chOff x="4347036" y="3917299"/>
                <a:chExt cx="3139404" cy="2476160"/>
              </a:xfrm>
            </p:grpSpPr>
            <p:grpSp>
              <p:nvGrpSpPr>
                <p:cNvPr id="41" name="组合 40">
                  <a:extLst>
                    <a:ext uri="{FF2B5EF4-FFF2-40B4-BE49-F238E27FC236}">
                      <a16:creationId xmlns:a16="http://schemas.microsoft.com/office/drawing/2014/main" id="{3640F38A-B288-75DA-D34A-A39277D54B8A}"/>
                    </a:ext>
                  </a:extLst>
                </p:cNvPr>
                <p:cNvGrpSpPr/>
                <p:nvPr/>
              </p:nvGrpSpPr>
              <p:grpSpPr>
                <a:xfrm>
                  <a:off x="4347036" y="3917299"/>
                  <a:ext cx="3139404" cy="2476160"/>
                  <a:chOff x="543269" y="2664642"/>
                  <a:chExt cx="3678989" cy="2818774"/>
                </a:xfrm>
              </p:grpSpPr>
              <p:pic>
                <p:nvPicPr>
                  <p:cNvPr id="43" name="Picture 4" descr="Robot icon by Friconix (fi-xnluxl-robot) line,normal,robot,robotics,head">
                    <a:extLst>
                      <a:ext uri="{FF2B5EF4-FFF2-40B4-BE49-F238E27FC236}">
                        <a16:creationId xmlns:a16="http://schemas.microsoft.com/office/drawing/2014/main" id="{799517A8-5556-9702-6EAE-F7C10212B1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9065" y="4369272"/>
                    <a:ext cx="812546" cy="81254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Robot icon by Friconix (fi-xnluxl-robot) line,normal,robot,robotics,head">
                    <a:extLst>
                      <a:ext uri="{FF2B5EF4-FFF2-40B4-BE49-F238E27FC236}">
                        <a16:creationId xmlns:a16="http://schemas.microsoft.com/office/drawing/2014/main" id="{F33996D0-30BF-F3E3-ED0B-53A81D48C6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065" y="3434499"/>
                    <a:ext cx="812546" cy="81254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Robot icon by Friconix (fi-xnluxl-robot) line,normal,robot,robotics,head">
                    <a:extLst>
                      <a:ext uri="{FF2B5EF4-FFF2-40B4-BE49-F238E27FC236}">
                        <a16:creationId xmlns:a16="http://schemas.microsoft.com/office/drawing/2014/main" id="{B759A0ED-5333-CDC7-02B1-72EF3EE5CE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8904" y="2884813"/>
                    <a:ext cx="812546" cy="812546"/>
                  </a:xfrm>
                  <a:prstGeom prst="rect">
                    <a:avLst/>
                  </a:prstGeom>
                  <a:noFill/>
                  <a:extLst>
                    <a:ext uri="{909E8E84-426E-40DD-AFC4-6F175D3DCCD1}">
                      <a14:hiddenFill xmlns:a14="http://schemas.microsoft.com/office/drawing/2010/main">
                        <a:solidFill>
                          <a:srgbClr val="FFFFFF"/>
                        </a:solidFill>
                      </a14:hiddenFill>
                    </a:ext>
                  </a:extLst>
                </p:spPr>
              </p:pic>
              <p:sp>
                <p:nvSpPr>
                  <p:cNvPr id="46" name="文本框 45">
                    <a:extLst>
                      <a:ext uri="{FF2B5EF4-FFF2-40B4-BE49-F238E27FC236}">
                        <a16:creationId xmlns:a16="http://schemas.microsoft.com/office/drawing/2014/main" id="{97670A44-68D5-5EA8-4054-994E98E1D626}"/>
                      </a:ext>
                    </a:extLst>
                  </p:cNvPr>
                  <p:cNvSpPr txBox="1"/>
                  <p:nvPr/>
                </p:nvSpPr>
                <p:spPr>
                  <a:xfrm>
                    <a:off x="589524" y="3203491"/>
                    <a:ext cx="992084" cy="385398"/>
                  </a:xfrm>
                  <a:prstGeom prst="rect">
                    <a:avLst/>
                  </a:prstGeom>
                  <a:noFill/>
                </p:spPr>
                <p:txBody>
                  <a:bodyPr wrap="none" rtlCol="0">
                    <a:spAutoFit/>
                  </a:bodyPr>
                  <a:lstStyle/>
                  <a:p>
                    <a:r>
                      <a:rPr lang="en-US" altLang="zh-CN" sz="1600" dirty="0">
                        <a:solidFill>
                          <a:schemeClr val="accent4">
                            <a:lumMod val="75000"/>
                          </a:schemeClr>
                        </a:solidFill>
                        <a:latin typeface="Arial" panose="020B0604020202020204" pitchFamily="34" charset="0"/>
                        <a:cs typeface="Arial" panose="020B0604020202020204" pitchFamily="34" charset="0"/>
                      </a:rPr>
                      <a:t>State A</a:t>
                    </a:r>
                    <a:endParaRPr lang="zh-CN" altLang="en-US" sz="1600" dirty="0">
                      <a:solidFill>
                        <a:schemeClr val="accent4">
                          <a:lumMod val="75000"/>
                        </a:schemeClr>
                      </a:solidFill>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6804212C-8111-A803-B605-65AE8F64300F}"/>
                      </a:ext>
                    </a:extLst>
                  </p:cNvPr>
                  <p:cNvSpPr txBox="1"/>
                  <p:nvPr/>
                </p:nvSpPr>
                <p:spPr>
                  <a:xfrm>
                    <a:off x="3134031" y="2664642"/>
                    <a:ext cx="869149" cy="338554"/>
                  </a:xfrm>
                  <a:prstGeom prst="rect">
                    <a:avLst/>
                  </a:prstGeom>
                  <a:noFill/>
                </p:spPr>
                <p:txBody>
                  <a:bodyPr wrap="none" rtlCol="0">
                    <a:spAutoFit/>
                  </a:bodyPr>
                  <a:lstStyle/>
                  <a:p>
                    <a:r>
                      <a:rPr lang="en-US" altLang="zh-CN" sz="1600" dirty="0">
                        <a:solidFill>
                          <a:schemeClr val="accent6">
                            <a:lumMod val="75000"/>
                          </a:schemeClr>
                        </a:solidFill>
                        <a:latin typeface="Arial" panose="020B0604020202020204" pitchFamily="34" charset="0"/>
                        <a:cs typeface="Arial" panose="020B0604020202020204" pitchFamily="34" charset="0"/>
                      </a:rPr>
                      <a:t>State C</a:t>
                    </a:r>
                    <a:endParaRPr lang="zh-CN" altLang="en-US" sz="1600" dirty="0">
                      <a:solidFill>
                        <a:schemeClr val="accent6">
                          <a:lumMod val="75000"/>
                        </a:schemeClr>
                      </a:solidFill>
                      <a:latin typeface="Arial" panose="020B0604020202020204" pitchFamily="34" charset="0"/>
                      <a:cs typeface="Arial" panose="020B0604020202020204" pitchFamily="34" charset="0"/>
                    </a:endParaRPr>
                  </a:p>
                </p:txBody>
              </p:sp>
              <p:grpSp>
                <p:nvGrpSpPr>
                  <p:cNvPr id="49" name="组合 48">
                    <a:extLst>
                      <a:ext uri="{FF2B5EF4-FFF2-40B4-BE49-F238E27FC236}">
                        <a16:creationId xmlns:a16="http://schemas.microsoft.com/office/drawing/2014/main" id="{90EB9445-C82F-5D37-D85E-43D4A79D8A84}"/>
                      </a:ext>
                    </a:extLst>
                  </p:cNvPr>
                  <p:cNvGrpSpPr/>
                  <p:nvPr/>
                </p:nvGrpSpPr>
                <p:grpSpPr>
                  <a:xfrm rot="1290261">
                    <a:off x="543269" y="3446995"/>
                    <a:ext cx="1283954" cy="2036421"/>
                    <a:chOff x="1237450" y="3042038"/>
                    <a:chExt cx="1283954" cy="2036421"/>
                  </a:xfrm>
                </p:grpSpPr>
                <p:sp>
                  <p:nvSpPr>
                    <p:cNvPr id="62" name="矩形 61">
                      <a:extLst>
                        <a:ext uri="{FF2B5EF4-FFF2-40B4-BE49-F238E27FC236}">
                          <a16:creationId xmlns:a16="http://schemas.microsoft.com/office/drawing/2014/main" id="{656ED5EE-77F2-99E3-EBAB-E564A6B77EFE}"/>
                        </a:ext>
                      </a:extLst>
                    </p:cNvPr>
                    <p:cNvSpPr/>
                    <p:nvPr/>
                  </p:nvSpPr>
                  <p:spPr>
                    <a:xfrm rot="2345200">
                      <a:off x="1707849" y="3042038"/>
                      <a:ext cx="343156" cy="2036421"/>
                    </a:xfrm>
                    <a:prstGeom prst="rect">
                      <a:avLst/>
                    </a:prstGeom>
                    <a:solidFill>
                      <a:schemeClr val="bg1"/>
                    </a:solidFill>
                    <a:ln w="38100">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cxnSp>
                  <p:nvCxnSpPr>
                    <p:cNvPr id="63" name="直接连接符 62">
                      <a:extLst>
                        <a:ext uri="{FF2B5EF4-FFF2-40B4-BE49-F238E27FC236}">
                          <a16:creationId xmlns:a16="http://schemas.microsoft.com/office/drawing/2014/main" id="{D09FDF94-CD85-4618-6A7D-9B4286041DBA}"/>
                        </a:ext>
                      </a:extLst>
                    </p:cNvPr>
                    <p:cNvCxnSpPr>
                      <a:stCxn id="62" idx="2"/>
                      <a:endCxn id="62" idx="0"/>
                    </p:cNvCxnSpPr>
                    <p:nvPr/>
                  </p:nvCxnSpPr>
                  <p:spPr>
                    <a:xfrm flipV="1">
                      <a:off x="1237450" y="3269920"/>
                      <a:ext cx="1283954" cy="1580657"/>
                    </a:xfrm>
                    <a:prstGeom prst="line">
                      <a:avLst/>
                    </a:prstGeom>
                    <a:ln w="38100"/>
                  </p:spPr>
                  <p:style>
                    <a:lnRef idx="1">
                      <a:schemeClr val="dk1"/>
                    </a:lnRef>
                    <a:fillRef idx="0">
                      <a:schemeClr val="dk1"/>
                    </a:fillRef>
                    <a:effectRef idx="0">
                      <a:schemeClr val="dk1"/>
                    </a:effectRef>
                    <a:fontRef idx="minor">
                      <a:schemeClr val="tx1"/>
                    </a:fontRef>
                  </p:style>
                </p:cxnSp>
                <p:cxnSp>
                  <p:nvCxnSpPr>
                    <p:cNvPr id="576" name="直接连接符 575">
                      <a:extLst>
                        <a:ext uri="{FF2B5EF4-FFF2-40B4-BE49-F238E27FC236}">
                          <a16:creationId xmlns:a16="http://schemas.microsoft.com/office/drawing/2014/main" id="{4D037386-58CC-28F8-31B1-FD9D1D86CBA1}"/>
                        </a:ext>
                      </a:extLst>
                    </p:cNvPr>
                    <p:cNvCxnSpPr/>
                    <p:nvPr/>
                  </p:nvCxnSpPr>
                  <p:spPr>
                    <a:xfrm>
                      <a:off x="1321328" y="4499437"/>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直接连接符 576">
                      <a:extLst>
                        <a:ext uri="{FF2B5EF4-FFF2-40B4-BE49-F238E27FC236}">
                          <a16:creationId xmlns:a16="http://schemas.microsoft.com/office/drawing/2014/main" id="{DECC0CD3-7449-7E76-9FE0-BB0F9F2BAB72}"/>
                        </a:ext>
                      </a:extLst>
                    </p:cNvPr>
                    <p:cNvCxnSpPr/>
                    <p:nvPr/>
                  </p:nvCxnSpPr>
                  <p:spPr>
                    <a:xfrm>
                      <a:off x="1603015" y="4142525"/>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直接连接符 577">
                      <a:extLst>
                        <a:ext uri="{FF2B5EF4-FFF2-40B4-BE49-F238E27FC236}">
                          <a16:creationId xmlns:a16="http://schemas.microsoft.com/office/drawing/2014/main" id="{FEF716FE-7CA1-E071-3154-3085AA5AFC54}"/>
                        </a:ext>
                      </a:extLst>
                    </p:cNvPr>
                    <p:cNvCxnSpPr/>
                    <p:nvPr/>
                  </p:nvCxnSpPr>
                  <p:spPr>
                    <a:xfrm>
                      <a:off x="1859767" y="3838094"/>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直接连接符 578">
                      <a:extLst>
                        <a:ext uri="{FF2B5EF4-FFF2-40B4-BE49-F238E27FC236}">
                          <a16:creationId xmlns:a16="http://schemas.microsoft.com/office/drawing/2014/main" id="{C71A3B03-004B-B59A-36BF-10E70532039F}"/>
                        </a:ext>
                      </a:extLst>
                    </p:cNvPr>
                    <p:cNvCxnSpPr/>
                    <p:nvPr/>
                  </p:nvCxnSpPr>
                  <p:spPr>
                    <a:xfrm>
                      <a:off x="2108779" y="3528175"/>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0" name="直接连接符 579">
                      <a:extLst>
                        <a:ext uri="{FF2B5EF4-FFF2-40B4-BE49-F238E27FC236}">
                          <a16:creationId xmlns:a16="http://schemas.microsoft.com/office/drawing/2014/main" id="{F4677648-8EDA-18E1-0B09-1C4E519E3920}"/>
                        </a:ext>
                      </a:extLst>
                    </p:cNvPr>
                    <p:cNvCxnSpPr/>
                    <p:nvPr/>
                  </p:nvCxnSpPr>
                  <p:spPr>
                    <a:xfrm>
                      <a:off x="2114681" y="3783453"/>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直接连接符 580">
                      <a:extLst>
                        <a:ext uri="{FF2B5EF4-FFF2-40B4-BE49-F238E27FC236}">
                          <a16:creationId xmlns:a16="http://schemas.microsoft.com/office/drawing/2014/main" id="{DE338D3D-C340-8C9C-D6C8-9ECF7B3050FF}"/>
                        </a:ext>
                      </a:extLst>
                    </p:cNvPr>
                    <p:cNvCxnSpPr/>
                    <p:nvPr/>
                  </p:nvCxnSpPr>
                  <p:spPr>
                    <a:xfrm>
                      <a:off x="2347421" y="3494210"/>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直接连接符 581">
                      <a:extLst>
                        <a:ext uri="{FF2B5EF4-FFF2-40B4-BE49-F238E27FC236}">
                          <a16:creationId xmlns:a16="http://schemas.microsoft.com/office/drawing/2014/main" id="{75E1F332-EC5A-DAEC-88F4-2CE3BBAF9D1B}"/>
                        </a:ext>
                      </a:extLst>
                    </p:cNvPr>
                    <p:cNvCxnSpPr/>
                    <p:nvPr/>
                  </p:nvCxnSpPr>
                  <p:spPr>
                    <a:xfrm>
                      <a:off x="1879427" y="4081095"/>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直接连接符 582">
                      <a:extLst>
                        <a:ext uri="{FF2B5EF4-FFF2-40B4-BE49-F238E27FC236}">
                          <a16:creationId xmlns:a16="http://schemas.microsoft.com/office/drawing/2014/main" id="{486D2681-A6E0-F70E-C897-66A08D31C634}"/>
                        </a:ext>
                      </a:extLst>
                    </p:cNvPr>
                    <p:cNvCxnSpPr/>
                    <p:nvPr/>
                  </p:nvCxnSpPr>
                  <p:spPr>
                    <a:xfrm>
                      <a:off x="1630663" y="4380678"/>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直接连接符 583">
                      <a:extLst>
                        <a:ext uri="{FF2B5EF4-FFF2-40B4-BE49-F238E27FC236}">
                          <a16:creationId xmlns:a16="http://schemas.microsoft.com/office/drawing/2014/main" id="{210C80A9-1886-647F-98B2-8EC47A1FB50F}"/>
                        </a:ext>
                      </a:extLst>
                    </p:cNvPr>
                    <p:cNvCxnSpPr/>
                    <p:nvPr/>
                  </p:nvCxnSpPr>
                  <p:spPr>
                    <a:xfrm>
                      <a:off x="1382190" y="4685204"/>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组合 49">
                    <a:extLst>
                      <a:ext uri="{FF2B5EF4-FFF2-40B4-BE49-F238E27FC236}">
                        <a16:creationId xmlns:a16="http://schemas.microsoft.com/office/drawing/2014/main" id="{1C4084DF-48B9-DE91-A404-645B1024E9F4}"/>
                      </a:ext>
                    </a:extLst>
                  </p:cNvPr>
                  <p:cNvGrpSpPr/>
                  <p:nvPr/>
                </p:nvGrpSpPr>
                <p:grpSpPr>
                  <a:xfrm rot="3030282">
                    <a:off x="2562071" y="2912772"/>
                    <a:ext cx="1283954" cy="2036421"/>
                    <a:chOff x="1237450" y="3042038"/>
                    <a:chExt cx="1283954" cy="2036421"/>
                  </a:xfrm>
                </p:grpSpPr>
                <p:sp>
                  <p:nvSpPr>
                    <p:cNvPr id="51" name="矩形 50">
                      <a:extLst>
                        <a:ext uri="{FF2B5EF4-FFF2-40B4-BE49-F238E27FC236}">
                          <a16:creationId xmlns:a16="http://schemas.microsoft.com/office/drawing/2014/main" id="{9CBEF587-28CA-3E50-8B4B-717819411184}"/>
                        </a:ext>
                      </a:extLst>
                    </p:cNvPr>
                    <p:cNvSpPr/>
                    <p:nvPr/>
                  </p:nvSpPr>
                  <p:spPr>
                    <a:xfrm rot="2345200">
                      <a:off x="1707849" y="3042038"/>
                      <a:ext cx="343156" cy="2036421"/>
                    </a:xfrm>
                    <a:prstGeom prst="rect">
                      <a:avLst/>
                    </a:prstGeom>
                    <a:solidFill>
                      <a:schemeClr val="bg1"/>
                    </a:solidFill>
                    <a:ln w="38100">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cxnSp>
                  <p:nvCxnSpPr>
                    <p:cNvPr id="52" name="直接连接符 51">
                      <a:extLst>
                        <a:ext uri="{FF2B5EF4-FFF2-40B4-BE49-F238E27FC236}">
                          <a16:creationId xmlns:a16="http://schemas.microsoft.com/office/drawing/2014/main" id="{6320CDF8-79D2-F040-DE6E-BE604F43C448}"/>
                        </a:ext>
                      </a:extLst>
                    </p:cNvPr>
                    <p:cNvCxnSpPr>
                      <a:stCxn id="51" idx="2"/>
                      <a:endCxn id="51" idx="0"/>
                    </p:cNvCxnSpPr>
                    <p:nvPr/>
                  </p:nvCxnSpPr>
                  <p:spPr>
                    <a:xfrm flipV="1">
                      <a:off x="1237450" y="3269920"/>
                      <a:ext cx="1283954" cy="1580657"/>
                    </a:xfrm>
                    <a:prstGeom prst="line">
                      <a:avLst/>
                    </a:prstGeom>
                    <a:ln w="38100"/>
                  </p:spPr>
                  <p:style>
                    <a:lnRef idx="1">
                      <a:schemeClr val="dk1"/>
                    </a:lnRef>
                    <a:fillRef idx="0">
                      <a:schemeClr val="dk1"/>
                    </a:fillRef>
                    <a:effectRef idx="0">
                      <a:schemeClr val="dk1"/>
                    </a:effectRef>
                    <a:fontRef idx="minor">
                      <a:schemeClr val="tx1"/>
                    </a:fontRef>
                  </p:style>
                </p:cxnSp>
                <p:cxnSp>
                  <p:nvCxnSpPr>
                    <p:cNvPr id="53" name="直接连接符 52">
                      <a:extLst>
                        <a:ext uri="{FF2B5EF4-FFF2-40B4-BE49-F238E27FC236}">
                          <a16:creationId xmlns:a16="http://schemas.microsoft.com/office/drawing/2014/main" id="{EA02012B-CDF1-45BE-0470-F398B208883A}"/>
                        </a:ext>
                      </a:extLst>
                    </p:cNvPr>
                    <p:cNvCxnSpPr/>
                    <p:nvPr/>
                  </p:nvCxnSpPr>
                  <p:spPr>
                    <a:xfrm>
                      <a:off x="1321328" y="4499437"/>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244B5CF2-FF2E-0F10-4BA9-2777AB664700}"/>
                        </a:ext>
                      </a:extLst>
                    </p:cNvPr>
                    <p:cNvCxnSpPr/>
                    <p:nvPr/>
                  </p:nvCxnSpPr>
                  <p:spPr>
                    <a:xfrm>
                      <a:off x="1603015" y="4142525"/>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74AE0205-CB4E-741C-DE88-F24ACC1C632B}"/>
                        </a:ext>
                      </a:extLst>
                    </p:cNvPr>
                    <p:cNvCxnSpPr/>
                    <p:nvPr/>
                  </p:nvCxnSpPr>
                  <p:spPr>
                    <a:xfrm>
                      <a:off x="1859767" y="3838094"/>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18BBB6DB-A8B3-BEC2-0BE7-0524C225D719}"/>
                        </a:ext>
                      </a:extLst>
                    </p:cNvPr>
                    <p:cNvCxnSpPr/>
                    <p:nvPr/>
                  </p:nvCxnSpPr>
                  <p:spPr>
                    <a:xfrm>
                      <a:off x="2108779" y="3528175"/>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C515912C-8FD3-4C80-8F19-0634D7EB6D47}"/>
                        </a:ext>
                      </a:extLst>
                    </p:cNvPr>
                    <p:cNvCxnSpPr/>
                    <p:nvPr/>
                  </p:nvCxnSpPr>
                  <p:spPr>
                    <a:xfrm>
                      <a:off x="2114681" y="3783453"/>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59AFECB6-A3B0-4EAE-636C-690D8846A63B}"/>
                        </a:ext>
                      </a:extLst>
                    </p:cNvPr>
                    <p:cNvCxnSpPr/>
                    <p:nvPr/>
                  </p:nvCxnSpPr>
                  <p:spPr>
                    <a:xfrm>
                      <a:off x="2347421" y="3494210"/>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8F771AD2-2A8C-43C7-12EA-E02DACAB3FA3}"/>
                        </a:ext>
                      </a:extLst>
                    </p:cNvPr>
                    <p:cNvCxnSpPr/>
                    <p:nvPr/>
                  </p:nvCxnSpPr>
                  <p:spPr>
                    <a:xfrm>
                      <a:off x="1879427" y="4081095"/>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84B8FBED-3405-09B3-51CE-B573A868658F}"/>
                        </a:ext>
                      </a:extLst>
                    </p:cNvPr>
                    <p:cNvCxnSpPr/>
                    <p:nvPr/>
                  </p:nvCxnSpPr>
                  <p:spPr>
                    <a:xfrm>
                      <a:off x="1630663" y="4380678"/>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E8486A9C-F1B1-E0FD-7010-25BC797A762E}"/>
                        </a:ext>
                      </a:extLst>
                    </p:cNvPr>
                    <p:cNvCxnSpPr/>
                    <p:nvPr/>
                  </p:nvCxnSpPr>
                  <p:spPr>
                    <a:xfrm>
                      <a:off x="1382190" y="4685204"/>
                      <a:ext cx="114702" cy="89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87" name="直接箭头连接符 586">
                  <a:extLst>
                    <a:ext uri="{FF2B5EF4-FFF2-40B4-BE49-F238E27FC236}">
                      <a16:creationId xmlns:a16="http://schemas.microsoft.com/office/drawing/2014/main" id="{6395D009-6F30-9ADF-E11A-8679C1E0A603}"/>
                    </a:ext>
                  </a:extLst>
                </p:cNvPr>
                <p:cNvCxnSpPr>
                  <a:stCxn id="44" idx="3"/>
                  <a:endCxn id="45" idx="1"/>
                </p:cNvCxnSpPr>
                <p:nvPr/>
              </p:nvCxnSpPr>
              <p:spPr>
                <a:xfrm flipV="1">
                  <a:off x="5133248" y="4467602"/>
                  <a:ext cx="1479930" cy="482873"/>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8" name="文本框 587">
                      <a:extLst>
                        <a:ext uri="{FF2B5EF4-FFF2-40B4-BE49-F238E27FC236}">
                          <a16:creationId xmlns:a16="http://schemas.microsoft.com/office/drawing/2014/main" id="{163EAC71-966E-A8D3-B5BA-F636CF2D986B}"/>
                        </a:ext>
                      </a:extLst>
                    </p:cNvPr>
                    <p:cNvSpPr txBox="1"/>
                    <p:nvPr/>
                  </p:nvSpPr>
                  <p:spPr>
                    <a:xfrm rot="20504114">
                      <a:off x="5085585" y="4366257"/>
                      <a:ext cx="1451744" cy="338554"/>
                    </a:xfrm>
                    <a:prstGeom prst="rect">
                      <a:avLst/>
                    </a:prstGeom>
                    <a:noFill/>
                  </p:spPr>
                  <p:txBody>
                    <a:bodyPr wrap="none" rtlCol="0">
                      <a:spAutoFit/>
                    </a:bodyPr>
                    <a:lstStyle/>
                    <a:p>
                      <a:r>
                        <a:rPr lang="en-US" altLang="zh-CN" sz="1600" dirty="0">
                          <a:solidFill>
                            <a:schemeClr val="accent6">
                              <a:lumMod val="75000"/>
                            </a:schemeClr>
                          </a:solidFill>
                          <a:latin typeface="Arial" panose="020B0604020202020204" pitchFamily="34" charset="0"/>
                          <a:cs typeface="Arial" panose="020B0604020202020204" pitchFamily="34" charset="0"/>
                        </a:rPr>
                        <a:t>small </a:t>
                      </a:r>
                      <a14:m>
                        <m:oMath xmlns:m="http://schemas.openxmlformats.org/officeDocument/2006/math">
                          <m:r>
                            <a:rPr lang="en-US" altLang="zh-CN" sz="1600" b="0" i="1" smtClean="0">
                              <a:solidFill>
                                <a:schemeClr val="accent6">
                                  <a:lumMod val="75000"/>
                                </a:schemeClr>
                              </a:solidFill>
                              <a:latin typeface="Cambria Math" panose="02040503050406030204" pitchFamily="18" charset="0"/>
                              <a:cs typeface="Arial" panose="020B0604020202020204" pitchFamily="34" charset="0"/>
                            </a:rPr>
                            <m:t>𝑐</m:t>
                          </m:r>
                          <m:r>
                            <a:rPr lang="en-US" altLang="zh-CN" sz="1600" b="0" i="1" smtClean="0">
                              <a:solidFill>
                                <a:schemeClr val="accent6">
                                  <a:lumMod val="75000"/>
                                </a:schemeClr>
                              </a:solidFill>
                              <a:latin typeface="Cambria Math" panose="02040503050406030204" pitchFamily="18" charset="0"/>
                              <a:cs typeface="Arial" panose="020B0604020202020204" pitchFamily="34" charset="0"/>
                            </a:rPr>
                            <m:t>(</m:t>
                          </m:r>
                          <m:sSub>
                            <m:sSubPr>
                              <m:ctrlPr>
                                <a:rPr lang="en-US" altLang="zh-CN" sz="1600" b="0" i="1" smtClean="0">
                                  <a:solidFill>
                                    <a:schemeClr val="accent6">
                                      <a:lumMod val="75000"/>
                                    </a:schemeClr>
                                  </a:solidFill>
                                  <a:latin typeface="Cambria Math" panose="02040503050406030204" pitchFamily="18" charset="0"/>
                                  <a:cs typeface="Arial" panose="020B0604020202020204" pitchFamily="34" charset="0"/>
                                </a:rPr>
                              </m:ctrlPr>
                            </m:sSubPr>
                            <m:e>
                              <m:r>
                                <a:rPr lang="en-US" altLang="zh-CN" sz="1600" b="0" i="1" smtClean="0">
                                  <a:solidFill>
                                    <a:schemeClr val="accent6">
                                      <a:lumMod val="75000"/>
                                    </a:schemeClr>
                                  </a:solidFill>
                                  <a:latin typeface="Cambria Math" panose="02040503050406030204" pitchFamily="18" charset="0"/>
                                  <a:cs typeface="Arial" panose="020B0604020202020204" pitchFamily="34" charset="0"/>
                                </a:rPr>
                                <m:t>𝑠</m:t>
                              </m:r>
                            </m:e>
                            <m:sub>
                              <m:r>
                                <a:rPr lang="en-US" altLang="zh-CN" sz="1600" b="0" i="1" smtClean="0">
                                  <a:solidFill>
                                    <a:schemeClr val="accent6">
                                      <a:lumMod val="75000"/>
                                    </a:schemeClr>
                                  </a:solidFill>
                                  <a:latin typeface="Cambria Math" panose="02040503050406030204" pitchFamily="18" charset="0"/>
                                  <a:cs typeface="Arial" panose="020B0604020202020204" pitchFamily="34" charset="0"/>
                                </a:rPr>
                                <m:t>𝐴</m:t>
                              </m:r>
                            </m:sub>
                          </m:sSub>
                          <m:r>
                            <a:rPr lang="en-US" altLang="zh-CN" sz="1600" b="0" i="1" smtClean="0">
                              <a:solidFill>
                                <a:schemeClr val="accent6">
                                  <a:lumMod val="75000"/>
                                </a:schemeClr>
                              </a:solidFill>
                              <a:latin typeface="Cambria Math" panose="02040503050406030204" pitchFamily="18" charset="0"/>
                              <a:cs typeface="Arial" panose="020B0604020202020204" pitchFamily="34" charset="0"/>
                            </a:rPr>
                            <m:t>,</m:t>
                          </m:r>
                          <m:sSub>
                            <m:sSubPr>
                              <m:ctrlPr>
                                <a:rPr lang="en-US" altLang="zh-CN" sz="1600" b="0" i="1" smtClean="0">
                                  <a:solidFill>
                                    <a:schemeClr val="accent6">
                                      <a:lumMod val="75000"/>
                                    </a:schemeClr>
                                  </a:solidFill>
                                  <a:latin typeface="Cambria Math" panose="02040503050406030204" pitchFamily="18" charset="0"/>
                                  <a:cs typeface="Arial" panose="020B0604020202020204" pitchFamily="34" charset="0"/>
                                </a:rPr>
                              </m:ctrlPr>
                            </m:sSubPr>
                            <m:e>
                              <m:r>
                                <a:rPr lang="en-US" altLang="zh-CN" sz="1600" b="0" i="1" smtClean="0">
                                  <a:solidFill>
                                    <a:schemeClr val="accent6">
                                      <a:lumMod val="75000"/>
                                    </a:schemeClr>
                                  </a:solidFill>
                                  <a:latin typeface="Cambria Math" panose="02040503050406030204" pitchFamily="18" charset="0"/>
                                  <a:cs typeface="Arial" panose="020B0604020202020204" pitchFamily="34" charset="0"/>
                                </a:rPr>
                                <m:t>𝑠</m:t>
                              </m:r>
                            </m:e>
                            <m:sub>
                              <m:r>
                                <a:rPr lang="en-US" altLang="zh-CN" sz="1600" b="0" i="1" smtClean="0">
                                  <a:solidFill>
                                    <a:schemeClr val="accent6">
                                      <a:lumMod val="75000"/>
                                    </a:schemeClr>
                                  </a:solidFill>
                                  <a:latin typeface="Cambria Math" panose="02040503050406030204" pitchFamily="18" charset="0"/>
                                  <a:cs typeface="Arial" panose="020B0604020202020204" pitchFamily="34" charset="0"/>
                                </a:rPr>
                                <m:t>𝐶</m:t>
                              </m:r>
                            </m:sub>
                          </m:sSub>
                          <m:r>
                            <a:rPr lang="en-US" altLang="zh-CN" sz="1600" b="0" i="1" smtClean="0">
                              <a:solidFill>
                                <a:schemeClr val="accent6">
                                  <a:lumMod val="75000"/>
                                </a:schemeClr>
                              </a:solidFill>
                              <a:latin typeface="Cambria Math" panose="02040503050406030204" pitchFamily="18" charset="0"/>
                              <a:cs typeface="Arial" panose="020B0604020202020204" pitchFamily="34" charset="0"/>
                            </a:rPr>
                            <m:t>)</m:t>
                          </m:r>
                        </m:oMath>
                      </a14:m>
                      <a:endParaRPr lang="zh-CN" altLang="en-US" sz="1600" dirty="0">
                        <a:solidFill>
                          <a:schemeClr val="accent6">
                            <a:lumMod val="75000"/>
                          </a:schemeClr>
                        </a:solidFill>
                        <a:latin typeface="Arial" panose="020B0604020202020204" pitchFamily="34" charset="0"/>
                        <a:cs typeface="Arial" panose="020B0604020202020204" pitchFamily="34" charset="0"/>
                      </a:endParaRPr>
                    </a:p>
                  </p:txBody>
                </p:sp>
              </mc:Choice>
              <mc:Fallback xmlns="">
                <p:sp>
                  <p:nvSpPr>
                    <p:cNvPr id="588" name="文本框 587">
                      <a:extLst>
                        <a:ext uri="{FF2B5EF4-FFF2-40B4-BE49-F238E27FC236}">
                          <a16:creationId xmlns:a16="http://schemas.microsoft.com/office/drawing/2014/main" id="{163EAC71-966E-A8D3-B5BA-F636CF2D986B}"/>
                        </a:ext>
                      </a:extLst>
                    </p:cNvPr>
                    <p:cNvSpPr txBox="1">
                      <a:spLocks noRot="1" noChangeAspect="1" noMove="1" noResize="1" noEditPoints="1" noAdjustHandles="1" noChangeArrowheads="1" noChangeShapeType="1" noTextEdit="1"/>
                    </p:cNvSpPr>
                    <p:nvPr/>
                  </p:nvSpPr>
                  <p:spPr>
                    <a:xfrm rot="20504114">
                      <a:off x="5085585" y="4366257"/>
                      <a:ext cx="1451744" cy="338554"/>
                    </a:xfrm>
                    <a:prstGeom prst="rect">
                      <a:avLst/>
                    </a:prstGeom>
                    <a:blipFill>
                      <a:blip r:embed="rId9"/>
                      <a:stretch>
                        <a:fillRect l="-2041" b="-10156"/>
                      </a:stretch>
                    </a:blipFill>
                  </p:spPr>
                  <p:txBody>
                    <a:bodyPr/>
                    <a:lstStyle/>
                    <a:p>
                      <a:r>
                        <a:rPr lang="zh-CN" altLang="en-US">
                          <a:noFill/>
                        </a:rPr>
                        <a:t> </a:t>
                      </a:r>
                    </a:p>
                  </p:txBody>
                </p:sp>
              </mc:Fallback>
            </mc:AlternateContent>
            <p:cxnSp>
              <p:nvCxnSpPr>
                <p:cNvPr id="590" name="直接箭头连接符 589">
                  <a:extLst>
                    <a:ext uri="{FF2B5EF4-FFF2-40B4-BE49-F238E27FC236}">
                      <a16:creationId xmlns:a16="http://schemas.microsoft.com/office/drawing/2014/main" id="{D650624C-39D9-87BF-E146-25A5A379F5A1}"/>
                    </a:ext>
                  </a:extLst>
                </p:cNvPr>
                <p:cNvCxnSpPr>
                  <a:cxnSpLocks/>
                </p:cNvCxnSpPr>
                <p:nvPr/>
              </p:nvCxnSpPr>
              <p:spPr>
                <a:xfrm>
                  <a:off x="4856549" y="5202999"/>
                  <a:ext cx="279982" cy="415624"/>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3" name="文本框 592">
                      <a:extLst>
                        <a:ext uri="{FF2B5EF4-FFF2-40B4-BE49-F238E27FC236}">
                          <a16:creationId xmlns:a16="http://schemas.microsoft.com/office/drawing/2014/main" id="{6DD8834F-605D-D708-F953-45E93EC4A97E}"/>
                        </a:ext>
                      </a:extLst>
                    </p:cNvPr>
                    <p:cNvSpPr txBox="1"/>
                    <p:nvPr/>
                  </p:nvSpPr>
                  <p:spPr>
                    <a:xfrm>
                      <a:off x="5391675" y="5328645"/>
                      <a:ext cx="1474250" cy="338554"/>
                    </a:xfrm>
                    <a:prstGeom prst="rect">
                      <a:avLst/>
                    </a:prstGeom>
                    <a:noFill/>
                  </p:spPr>
                  <p:txBody>
                    <a:bodyPr wrap="none" rtlCol="0">
                      <a:spAutoFit/>
                    </a:bodyPr>
                    <a:lstStyle/>
                    <a:p>
                      <a:r>
                        <a:rPr lang="en-US" altLang="zh-CN" sz="1600" dirty="0">
                          <a:solidFill>
                            <a:srgbClr val="C00000"/>
                          </a:solidFill>
                          <a:latin typeface="Arial" panose="020B0604020202020204" pitchFamily="34" charset="0"/>
                          <a:cs typeface="Arial" panose="020B0604020202020204" pitchFamily="34" charset="0"/>
                        </a:rPr>
                        <a:t>large </a:t>
                      </a:r>
                      <a14:m>
                        <m:oMath xmlns:m="http://schemas.openxmlformats.org/officeDocument/2006/math">
                          <m:r>
                            <a:rPr lang="en-US" altLang="zh-CN" sz="1600" b="0" i="1" smtClean="0">
                              <a:solidFill>
                                <a:srgbClr val="C00000"/>
                              </a:solidFill>
                              <a:latin typeface="Cambria Math" panose="02040503050406030204" pitchFamily="18" charset="0"/>
                              <a:cs typeface="Arial" panose="020B0604020202020204" pitchFamily="34" charset="0"/>
                            </a:rPr>
                            <m:t>𝑐</m:t>
                          </m:r>
                          <m:r>
                            <a:rPr lang="en-US" altLang="zh-CN" sz="1600" b="0" i="1" smtClean="0">
                              <a:solidFill>
                                <a:srgbClr val="C00000"/>
                              </a:solidFill>
                              <a:latin typeface="Cambria Math" panose="02040503050406030204" pitchFamily="18" charset="0"/>
                              <a:cs typeface="Arial" panose="020B0604020202020204" pitchFamily="34" charset="0"/>
                            </a:rPr>
                            <m:t>(</m:t>
                          </m:r>
                          <m:sSub>
                            <m:sSubPr>
                              <m:ctrlPr>
                                <a:rPr lang="en-US" altLang="zh-CN" sz="1600" b="0" i="1" smtClean="0">
                                  <a:solidFill>
                                    <a:srgbClr val="C00000"/>
                                  </a:solidFill>
                                  <a:latin typeface="Cambria Math" panose="02040503050406030204" pitchFamily="18" charset="0"/>
                                  <a:cs typeface="Arial" panose="020B0604020202020204" pitchFamily="34" charset="0"/>
                                </a:rPr>
                              </m:ctrlPr>
                            </m:sSubPr>
                            <m:e>
                              <m:r>
                                <a:rPr lang="en-US" altLang="zh-CN" sz="1600" b="0" i="1" smtClean="0">
                                  <a:solidFill>
                                    <a:srgbClr val="C00000"/>
                                  </a:solidFill>
                                  <a:latin typeface="Cambria Math" panose="02040503050406030204" pitchFamily="18" charset="0"/>
                                  <a:cs typeface="Arial" panose="020B0604020202020204" pitchFamily="34" charset="0"/>
                                </a:rPr>
                                <m:t>𝑠</m:t>
                              </m:r>
                            </m:e>
                            <m:sub>
                              <m:r>
                                <a:rPr lang="en-US" altLang="zh-CN" sz="1600" b="0" i="1" smtClean="0">
                                  <a:solidFill>
                                    <a:srgbClr val="C00000"/>
                                  </a:solidFill>
                                  <a:latin typeface="Cambria Math" panose="02040503050406030204" pitchFamily="18" charset="0"/>
                                  <a:cs typeface="Arial" panose="020B0604020202020204" pitchFamily="34" charset="0"/>
                                </a:rPr>
                                <m:t>𝐴</m:t>
                              </m:r>
                            </m:sub>
                          </m:sSub>
                          <m:r>
                            <a:rPr lang="en-US" altLang="zh-CN" sz="1600" b="0" i="1" smtClean="0">
                              <a:solidFill>
                                <a:srgbClr val="C00000"/>
                              </a:solidFill>
                              <a:latin typeface="Cambria Math" panose="02040503050406030204" pitchFamily="18" charset="0"/>
                              <a:cs typeface="Arial" panose="020B0604020202020204" pitchFamily="34" charset="0"/>
                            </a:rPr>
                            <m:t>,</m:t>
                          </m:r>
                          <m:sSub>
                            <m:sSubPr>
                              <m:ctrlPr>
                                <a:rPr lang="en-US" altLang="zh-CN" sz="1600" b="0" i="1" smtClean="0">
                                  <a:solidFill>
                                    <a:srgbClr val="C00000"/>
                                  </a:solidFill>
                                  <a:latin typeface="Cambria Math" panose="02040503050406030204" pitchFamily="18" charset="0"/>
                                  <a:cs typeface="Arial" panose="020B0604020202020204" pitchFamily="34" charset="0"/>
                                </a:rPr>
                              </m:ctrlPr>
                            </m:sSubPr>
                            <m:e>
                              <m:r>
                                <a:rPr lang="en-US" altLang="zh-CN" sz="1600" b="0" i="1" smtClean="0">
                                  <a:solidFill>
                                    <a:srgbClr val="C00000"/>
                                  </a:solidFill>
                                  <a:latin typeface="Cambria Math" panose="02040503050406030204" pitchFamily="18" charset="0"/>
                                  <a:cs typeface="Arial" panose="020B0604020202020204" pitchFamily="34" charset="0"/>
                                </a:rPr>
                                <m:t>𝑠</m:t>
                              </m:r>
                            </m:e>
                            <m:sub>
                              <m:r>
                                <a:rPr lang="en-US" altLang="zh-CN" sz="1600" b="0" i="1" smtClean="0">
                                  <a:solidFill>
                                    <a:srgbClr val="C00000"/>
                                  </a:solidFill>
                                  <a:latin typeface="Cambria Math" panose="02040503050406030204" pitchFamily="18" charset="0"/>
                                  <a:cs typeface="Arial" panose="020B0604020202020204" pitchFamily="34" charset="0"/>
                                </a:rPr>
                                <m:t>𝐵</m:t>
                              </m:r>
                            </m:sub>
                          </m:sSub>
                          <m:r>
                            <a:rPr lang="en-US" altLang="zh-CN" sz="1600" b="0" i="1" smtClean="0">
                              <a:solidFill>
                                <a:srgbClr val="C00000"/>
                              </a:solidFill>
                              <a:latin typeface="Cambria Math" panose="02040503050406030204" pitchFamily="18" charset="0"/>
                              <a:cs typeface="Arial" panose="020B0604020202020204" pitchFamily="34" charset="0"/>
                            </a:rPr>
                            <m:t>)</m:t>
                          </m:r>
                        </m:oMath>
                      </a14:m>
                      <a:endParaRPr lang="zh-CN" altLang="en-US" sz="1600" dirty="0">
                        <a:solidFill>
                          <a:srgbClr val="C00000"/>
                        </a:solidFill>
                        <a:latin typeface="Arial" panose="020B0604020202020204" pitchFamily="34" charset="0"/>
                        <a:cs typeface="Arial" panose="020B0604020202020204" pitchFamily="34" charset="0"/>
                      </a:endParaRPr>
                    </a:p>
                  </p:txBody>
                </p:sp>
              </mc:Choice>
              <mc:Fallback xmlns="">
                <p:sp>
                  <p:nvSpPr>
                    <p:cNvPr id="593" name="文本框 592">
                      <a:extLst>
                        <a:ext uri="{FF2B5EF4-FFF2-40B4-BE49-F238E27FC236}">
                          <a16:creationId xmlns:a16="http://schemas.microsoft.com/office/drawing/2014/main" id="{6DD8834F-605D-D708-F953-45E93EC4A97E}"/>
                        </a:ext>
                      </a:extLst>
                    </p:cNvPr>
                    <p:cNvSpPr txBox="1">
                      <a:spLocks noRot="1" noChangeAspect="1" noMove="1" noResize="1" noEditPoints="1" noAdjustHandles="1" noChangeArrowheads="1" noChangeShapeType="1" noTextEdit="1"/>
                    </p:cNvSpPr>
                    <p:nvPr/>
                  </p:nvSpPr>
                  <p:spPr>
                    <a:xfrm>
                      <a:off x="5391675" y="5328645"/>
                      <a:ext cx="1474250" cy="338554"/>
                    </a:xfrm>
                    <a:prstGeom prst="rect">
                      <a:avLst/>
                    </a:prstGeom>
                    <a:blipFill>
                      <a:blip r:embed="rId10"/>
                      <a:stretch>
                        <a:fillRect l="-2479" t="-5357" b="-21429"/>
                      </a:stretch>
                    </a:blipFill>
                  </p:spPr>
                  <p:txBody>
                    <a:bodyPr/>
                    <a:lstStyle/>
                    <a:p>
                      <a:r>
                        <a:rPr lang="zh-CN" altLang="en-US">
                          <a:noFill/>
                        </a:rPr>
                        <a:t> </a:t>
                      </a:r>
                    </a:p>
                  </p:txBody>
                </p:sp>
              </mc:Fallback>
            </mc:AlternateContent>
          </p:grpSp>
        </p:grpSp>
      </p:grpSp>
      <p:sp>
        <p:nvSpPr>
          <p:cNvPr id="623" name="文本框 622">
            <a:extLst>
              <a:ext uri="{FF2B5EF4-FFF2-40B4-BE49-F238E27FC236}">
                <a16:creationId xmlns:a16="http://schemas.microsoft.com/office/drawing/2014/main" id="{1A11B256-7A10-ABF4-D14C-FC1FE0763481}"/>
              </a:ext>
            </a:extLst>
          </p:cNvPr>
          <p:cNvSpPr txBox="1"/>
          <p:nvPr/>
        </p:nvSpPr>
        <p:spPr>
          <a:xfrm>
            <a:off x="4731561" y="6160101"/>
            <a:ext cx="7460440" cy="276999"/>
          </a:xfrm>
          <a:prstGeom prst="rect">
            <a:avLst/>
          </a:prstGeom>
          <a:noFill/>
        </p:spPr>
        <p:txBody>
          <a:bodyPr wrap="square" rtlCol="0">
            <a:spAutoFit/>
          </a:bodyPr>
          <a:lstStyle/>
          <a:p>
            <a:r>
              <a:rPr lang="en-US" altLang="zh-CN" sz="1200" dirty="0">
                <a:solidFill>
                  <a:schemeClr val="bg1">
                    <a:lumMod val="75000"/>
                  </a:schemeClr>
                </a:solidFill>
                <a:latin typeface="Arial" panose="020B0604020202020204" pitchFamily="34" charset="0"/>
                <a:cs typeface="Arial" panose="020B0604020202020204" pitchFamily="34" charset="0"/>
              </a:rPr>
              <a:t>[1] Y. J. Ma et al. SMODICE: Versatile offline imitation learning via state occupancy matching. In ICML, 2022.</a:t>
            </a:r>
            <a:endParaRPr lang="zh-CN" altLang="en-US" sz="1200" dirty="0">
              <a:solidFill>
                <a:schemeClr val="bg1">
                  <a:lumMod val="75000"/>
                </a:schemeClr>
              </a:solidFill>
              <a:latin typeface="Arial" panose="020B0604020202020204" pitchFamily="34" charset="0"/>
              <a:cs typeface="Arial" panose="020B0604020202020204" pitchFamily="34" charset="0"/>
            </a:endParaRPr>
          </a:p>
        </p:txBody>
      </p:sp>
      <p:grpSp>
        <p:nvGrpSpPr>
          <p:cNvPr id="626" name="组合 625">
            <a:extLst>
              <a:ext uri="{FF2B5EF4-FFF2-40B4-BE49-F238E27FC236}">
                <a16:creationId xmlns:a16="http://schemas.microsoft.com/office/drawing/2014/main" id="{45110AE9-65AE-EA0E-7F2E-1363B4E25570}"/>
              </a:ext>
            </a:extLst>
          </p:cNvPr>
          <p:cNvGrpSpPr/>
          <p:nvPr/>
        </p:nvGrpSpPr>
        <p:grpSpPr>
          <a:xfrm>
            <a:off x="8713853" y="3664470"/>
            <a:ext cx="3404514" cy="2517310"/>
            <a:chOff x="8713853" y="3664470"/>
            <a:chExt cx="3404514" cy="2517310"/>
          </a:xfrm>
        </p:grpSpPr>
        <p:grpSp>
          <p:nvGrpSpPr>
            <p:cNvPr id="622" name="组合 621">
              <a:extLst>
                <a:ext uri="{FF2B5EF4-FFF2-40B4-BE49-F238E27FC236}">
                  <a16:creationId xmlns:a16="http://schemas.microsoft.com/office/drawing/2014/main" id="{9ADEA24A-5587-DC29-DD1F-ACA1F4B42B5B}"/>
                </a:ext>
              </a:extLst>
            </p:cNvPr>
            <p:cNvGrpSpPr/>
            <p:nvPr/>
          </p:nvGrpSpPr>
          <p:grpSpPr>
            <a:xfrm>
              <a:off x="8955696" y="3780156"/>
              <a:ext cx="2695815" cy="2401624"/>
              <a:chOff x="8380287" y="3519779"/>
              <a:chExt cx="2695815" cy="2401624"/>
            </a:xfrm>
          </p:grpSpPr>
          <p:sp>
            <p:nvSpPr>
              <p:cNvPr id="602" name="星形: 五角 601">
                <a:extLst>
                  <a:ext uri="{FF2B5EF4-FFF2-40B4-BE49-F238E27FC236}">
                    <a16:creationId xmlns:a16="http://schemas.microsoft.com/office/drawing/2014/main" id="{45393FB0-B450-BCEC-941E-5D5BAAAFA4DC}"/>
                  </a:ext>
                </a:extLst>
              </p:cNvPr>
              <p:cNvSpPr/>
              <p:nvPr/>
            </p:nvSpPr>
            <p:spPr>
              <a:xfrm>
                <a:off x="8999903" y="5299029"/>
                <a:ext cx="450000" cy="450850"/>
              </a:xfrm>
              <a:prstGeom prst="star5">
                <a:avLst/>
              </a:prstGeom>
              <a:ln w="12700">
                <a:solidFill>
                  <a:srgbClr val="FF0000"/>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603" name="星形: 五角 602">
                <a:extLst>
                  <a:ext uri="{FF2B5EF4-FFF2-40B4-BE49-F238E27FC236}">
                    <a16:creationId xmlns:a16="http://schemas.microsoft.com/office/drawing/2014/main" id="{6128279E-6C3E-C903-705A-30735820345E}"/>
                  </a:ext>
                </a:extLst>
              </p:cNvPr>
              <p:cNvSpPr/>
              <p:nvPr/>
            </p:nvSpPr>
            <p:spPr>
              <a:xfrm>
                <a:off x="9345942" y="4216385"/>
                <a:ext cx="450000" cy="450850"/>
              </a:xfrm>
              <a:prstGeom prst="star5">
                <a:avLst/>
              </a:prstGeom>
              <a:ln w="12700">
                <a:solidFill>
                  <a:srgbClr val="FF0000"/>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604" name="星形: 五角 603">
                <a:extLst>
                  <a:ext uri="{FF2B5EF4-FFF2-40B4-BE49-F238E27FC236}">
                    <a16:creationId xmlns:a16="http://schemas.microsoft.com/office/drawing/2014/main" id="{8CF97F99-D11B-425E-B0FC-C3306F78CF5D}"/>
                  </a:ext>
                </a:extLst>
              </p:cNvPr>
              <p:cNvSpPr/>
              <p:nvPr/>
            </p:nvSpPr>
            <p:spPr>
              <a:xfrm>
                <a:off x="10626102" y="3739284"/>
                <a:ext cx="450000" cy="450850"/>
              </a:xfrm>
              <a:prstGeom prst="star5">
                <a:avLst/>
              </a:prstGeom>
              <a:ln w="12700">
                <a:solidFill>
                  <a:srgbClr val="FF0000"/>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605" name="椭圆 604">
                <a:extLst>
                  <a:ext uri="{FF2B5EF4-FFF2-40B4-BE49-F238E27FC236}">
                    <a16:creationId xmlns:a16="http://schemas.microsoft.com/office/drawing/2014/main" id="{5F5874CD-A4F0-D7DF-9C46-9AB240686ACE}"/>
                  </a:ext>
                </a:extLst>
              </p:cNvPr>
              <p:cNvSpPr/>
              <p:nvPr/>
            </p:nvSpPr>
            <p:spPr>
              <a:xfrm>
                <a:off x="8380287" y="5280422"/>
                <a:ext cx="450000" cy="450000"/>
              </a:xfrm>
              <a:prstGeom prst="ellipse">
                <a:avLst/>
              </a:prstGeom>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06" name="椭圆 605">
                <a:extLst>
                  <a:ext uri="{FF2B5EF4-FFF2-40B4-BE49-F238E27FC236}">
                    <a16:creationId xmlns:a16="http://schemas.microsoft.com/office/drawing/2014/main" id="{6B5DD780-4D7B-45F0-028C-F662F1FB7375}"/>
                  </a:ext>
                </a:extLst>
              </p:cNvPr>
              <p:cNvSpPr/>
              <p:nvPr/>
            </p:nvSpPr>
            <p:spPr>
              <a:xfrm>
                <a:off x="8734680" y="4267920"/>
                <a:ext cx="450000" cy="450000"/>
              </a:xfrm>
              <a:prstGeom prst="ellipse">
                <a:avLst/>
              </a:prstGeom>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07" name="椭圆 606">
                <a:extLst>
                  <a:ext uri="{FF2B5EF4-FFF2-40B4-BE49-F238E27FC236}">
                    <a16:creationId xmlns:a16="http://schemas.microsoft.com/office/drawing/2014/main" id="{B1C7CA0A-7F2C-4B79-D612-193181D9CFEE}"/>
                  </a:ext>
                </a:extLst>
              </p:cNvPr>
              <p:cNvSpPr/>
              <p:nvPr/>
            </p:nvSpPr>
            <p:spPr>
              <a:xfrm>
                <a:off x="9691587" y="3519779"/>
                <a:ext cx="450000" cy="450000"/>
              </a:xfrm>
              <a:prstGeom prst="ellipse">
                <a:avLst/>
              </a:prstGeom>
              <a:ln w="190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08" name="椭圆 607">
                <a:extLst>
                  <a:ext uri="{FF2B5EF4-FFF2-40B4-BE49-F238E27FC236}">
                    <a16:creationId xmlns:a16="http://schemas.microsoft.com/office/drawing/2014/main" id="{CEC6C15E-2E16-D0D0-FE76-1F4E0397B2B2}"/>
                  </a:ext>
                </a:extLst>
              </p:cNvPr>
              <p:cNvSpPr/>
              <p:nvPr/>
            </p:nvSpPr>
            <p:spPr>
              <a:xfrm>
                <a:off x="9691587" y="4766320"/>
                <a:ext cx="450000" cy="450000"/>
              </a:xfrm>
              <a:prstGeom prst="ellipse">
                <a:avLst/>
              </a:prstGeom>
              <a:solidFill>
                <a:schemeClr val="accent3">
                  <a:alpha val="20000"/>
                </a:schemeClr>
              </a:solidFill>
              <a:ln w="19050">
                <a:solidFill>
                  <a:schemeClr val="tx1">
                    <a:alpha val="2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09" name="椭圆 608">
                <a:extLst>
                  <a:ext uri="{FF2B5EF4-FFF2-40B4-BE49-F238E27FC236}">
                    <a16:creationId xmlns:a16="http://schemas.microsoft.com/office/drawing/2014/main" id="{B1A0B366-4834-D85B-159D-413AC4C974DB}"/>
                  </a:ext>
                </a:extLst>
              </p:cNvPr>
              <p:cNvSpPr/>
              <p:nvPr/>
            </p:nvSpPr>
            <p:spPr>
              <a:xfrm>
                <a:off x="10471683" y="5471403"/>
                <a:ext cx="450000" cy="450000"/>
              </a:xfrm>
              <a:prstGeom prst="ellipse">
                <a:avLst/>
              </a:prstGeom>
              <a:solidFill>
                <a:schemeClr val="accent3">
                  <a:alpha val="20000"/>
                </a:schemeClr>
              </a:solidFill>
              <a:ln w="19050">
                <a:solidFill>
                  <a:schemeClr val="tx1">
                    <a:alpha val="2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611" name="直接箭头连接符 610">
                <a:extLst>
                  <a:ext uri="{FF2B5EF4-FFF2-40B4-BE49-F238E27FC236}">
                    <a16:creationId xmlns:a16="http://schemas.microsoft.com/office/drawing/2014/main" id="{4842C0F6-587A-6C9C-873F-FF04A812DF88}"/>
                  </a:ext>
                </a:extLst>
              </p:cNvPr>
              <p:cNvCxnSpPr>
                <a:cxnSpLocks/>
              </p:cNvCxnSpPr>
              <p:nvPr/>
            </p:nvCxnSpPr>
            <p:spPr>
              <a:xfrm flipV="1">
                <a:off x="8689975" y="4712099"/>
                <a:ext cx="186854" cy="5741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15" name="直接箭头连接符 614">
                <a:extLst>
                  <a:ext uri="{FF2B5EF4-FFF2-40B4-BE49-F238E27FC236}">
                    <a16:creationId xmlns:a16="http://schemas.microsoft.com/office/drawing/2014/main" id="{FED6D6A7-EA81-3DB9-43B0-DD37832EB71D}"/>
                  </a:ext>
                </a:extLst>
              </p:cNvPr>
              <p:cNvCxnSpPr>
                <a:cxnSpLocks/>
                <a:stCxn id="606" idx="7"/>
                <a:endCxn id="607" idx="3"/>
              </p:cNvCxnSpPr>
              <p:nvPr/>
            </p:nvCxnSpPr>
            <p:spPr>
              <a:xfrm flipV="1">
                <a:off x="9118779" y="3903878"/>
                <a:ext cx="638709" cy="4299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19" name="直接箭头连接符 618">
                <a:extLst>
                  <a:ext uri="{FF2B5EF4-FFF2-40B4-BE49-F238E27FC236}">
                    <a16:creationId xmlns:a16="http://schemas.microsoft.com/office/drawing/2014/main" id="{9977A483-60A5-5E28-9C80-99A462079A3F}"/>
                  </a:ext>
                </a:extLst>
              </p:cNvPr>
              <p:cNvCxnSpPr>
                <a:cxnSpLocks/>
                <a:stCxn id="608" idx="5"/>
                <a:endCxn id="609" idx="1"/>
              </p:cNvCxnSpPr>
              <p:nvPr/>
            </p:nvCxnSpPr>
            <p:spPr>
              <a:xfrm>
                <a:off x="10075686" y="5150419"/>
                <a:ext cx="461898" cy="386885"/>
              </a:xfrm>
              <a:prstGeom prst="straightConnector1">
                <a:avLst/>
              </a:prstGeom>
              <a:ln w="28575">
                <a:solidFill>
                  <a:schemeClr val="tx1">
                    <a:alpha val="20000"/>
                  </a:schemeClr>
                </a:solidFill>
                <a:tailEnd type="triangle"/>
              </a:ln>
            </p:spPr>
            <p:style>
              <a:lnRef idx="1">
                <a:schemeClr val="dk1"/>
              </a:lnRef>
              <a:fillRef idx="0">
                <a:schemeClr val="dk1"/>
              </a:fillRef>
              <a:effectRef idx="0">
                <a:schemeClr val="dk1"/>
              </a:effectRef>
              <a:fontRef idx="minor">
                <a:schemeClr val="tx1"/>
              </a:fontRef>
            </p:style>
          </p:cxnSp>
        </p:grpSp>
        <p:sp>
          <p:nvSpPr>
            <p:cNvPr id="624" name="文本框 623">
              <a:extLst>
                <a:ext uri="{FF2B5EF4-FFF2-40B4-BE49-F238E27FC236}">
                  <a16:creationId xmlns:a16="http://schemas.microsoft.com/office/drawing/2014/main" id="{A8DCD067-0D8F-C459-76ED-00EDB8FDDD1B}"/>
                </a:ext>
              </a:extLst>
            </p:cNvPr>
            <p:cNvSpPr txBox="1"/>
            <p:nvPr/>
          </p:nvSpPr>
          <p:spPr>
            <a:xfrm>
              <a:off x="10734655" y="3664470"/>
              <a:ext cx="1383712"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Expert states</a:t>
              </a:r>
              <a:endParaRPr lang="zh-CN" altLang="en-US" sz="1600" dirty="0">
                <a:latin typeface="Arial" panose="020B0604020202020204" pitchFamily="34" charset="0"/>
                <a:cs typeface="Arial" panose="020B0604020202020204" pitchFamily="34" charset="0"/>
              </a:endParaRPr>
            </a:p>
          </p:txBody>
        </p:sp>
        <p:sp>
          <p:nvSpPr>
            <p:cNvPr id="625" name="文本框 624">
              <a:extLst>
                <a:ext uri="{FF2B5EF4-FFF2-40B4-BE49-F238E27FC236}">
                  <a16:creationId xmlns:a16="http://schemas.microsoft.com/office/drawing/2014/main" id="{264DAC47-359B-A6DE-6444-3BF96A55D537}"/>
                </a:ext>
              </a:extLst>
            </p:cNvPr>
            <p:cNvSpPr txBox="1"/>
            <p:nvPr/>
          </p:nvSpPr>
          <p:spPr>
            <a:xfrm rot="19407684">
              <a:off x="8713853" y="3743784"/>
              <a:ext cx="1760418" cy="584775"/>
            </a:xfrm>
            <a:prstGeom prst="rect">
              <a:avLst/>
            </a:prstGeom>
            <a:noFill/>
          </p:spPr>
          <p:txBody>
            <a:bodyPr wrap="none" rtlCol="0">
              <a:spAutoFit/>
            </a:bodyPr>
            <a:lstStyle/>
            <a:p>
              <a:pPr algn="ctr"/>
              <a:r>
                <a:rPr lang="en-US" altLang="zh-CN" sz="1600" dirty="0">
                  <a:latin typeface="Arial" panose="020B0604020202020204" pitchFamily="34" charset="0"/>
                  <a:cs typeface="Arial" panose="020B0604020202020204" pitchFamily="34" charset="0"/>
                </a:rPr>
                <a:t>Mixed-quality</a:t>
              </a:r>
            </a:p>
            <a:p>
              <a:pPr algn="ctr"/>
              <a:r>
                <a:rPr lang="en-US" altLang="zh-CN" sz="1600" dirty="0">
                  <a:latin typeface="Arial" panose="020B0604020202020204" pitchFamily="34" charset="0"/>
                  <a:cs typeface="Arial" panose="020B0604020202020204" pitchFamily="34" charset="0"/>
                </a:rPr>
                <a:t> state-action data</a:t>
              </a:r>
              <a:endParaRPr lang="zh-CN" altLang="en-US"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327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fa0f5b21c0_0_160"/>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r>
              <a:rPr lang="en-US" altLang="zh-CN" sz="2400" dirty="0">
                <a:latin typeface="Arial" panose="020B0604020202020204" pitchFamily="34" charset="0"/>
                <a:cs typeface="Arial" panose="020B0604020202020204" pitchFamily="34" charset="0"/>
              </a:rPr>
              <a:t>Achieves lower regret on tabular MDP under many different settings</a:t>
            </a:r>
          </a:p>
          <a:p>
            <a:pPr lvl="1"/>
            <a:r>
              <a:rPr lang="en-US" altLang="zh-CN" sz="2000" dirty="0">
                <a:latin typeface="Arial" panose="020B0604020202020204" pitchFamily="34" charset="0"/>
                <a:cs typeface="Arial" panose="020B0604020202020204" pitchFamily="34" charset="0"/>
              </a:rPr>
              <a:t>We test various dataset sizes and environment noise levels</a:t>
            </a:r>
          </a:p>
          <a:p>
            <a:pPr lvl="1"/>
            <a:r>
              <a:rPr lang="en-US" altLang="zh-CN" sz="2000" dirty="0">
                <a:latin typeface="Arial" panose="020B0604020202020204" pitchFamily="34" charset="0"/>
                <a:cs typeface="Arial" panose="020B0604020202020204" pitchFamily="34" charset="0"/>
              </a:rPr>
              <a:t>Ours (</a:t>
            </a:r>
            <a:r>
              <a:rPr lang="en-US" altLang="zh-CN" sz="2000" dirty="0">
                <a:solidFill>
                  <a:srgbClr val="FF0000"/>
                </a:solidFill>
                <a:latin typeface="Arial" panose="020B0604020202020204" pitchFamily="34" charset="0"/>
                <a:cs typeface="Arial" panose="020B0604020202020204" pitchFamily="34" charset="0"/>
              </a:rPr>
              <a:t>red </a:t>
            </a:r>
            <a:r>
              <a:rPr lang="en-US" altLang="zh-CN" sz="2000" dirty="0">
                <a:latin typeface="Arial" panose="020B0604020202020204" pitchFamily="34" charset="0"/>
                <a:cs typeface="Arial" panose="020B0604020202020204" pitchFamily="34" charset="0"/>
              </a:rPr>
              <a:t>without </a:t>
            </a:r>
            <a:r>
              <a:rPr lang="en-US" altLang="zh-CN" sz="2000" dirty="0" err="1">
                <a:latin typeface="Arial" panose="020B0604020202020204" pitchFamily="34" charset="0"/>
                <a:cs typeface="Arial" panose="020B0604020202020204" pitchFamily="34" charset="0"/>
              </a:rPr>
              <a:t>regularizer</a:t>
            </a:r>
            <a:r>
              <a:rPr lang="en-US" altLang="zh-CN" sz="2000" dirty="0">
                <a:latin typeface="Arial" panose="020B0604020202020204" pitchFamily="34" charset="0"/>
                <a:cs typeface="Arial" panose="020B0604020202020204" pitchFamily="34" charset="0"/>
              </a:rPr>
              <a:t> / </a:t>
            </a:r>
            <a:r>
              <a:rPr lang="en-US" altLang="zh-CN" sz="2000" dirty="0">
                <a:solidFill>
                  <a:schemeClr val="accent2"/>
                </a:solidFill>
                <a:latin typeface="Arial" panose="020B0604020202020204" pitchFamily="34" charset="0"/>
                <a:cs typeface="Arial" panose="020B0604020202020204" pitchFamily="34" charset="0"/>
              </a:rPr>
              <a:t>orange</a:t>
            </a:r>
            <a:r>
              <a:rPr lang="en-US" altLang="zh-CN" sz="2000" dirty="0">
                <a:latin typeface="Arial" panose="020B0604020202020204" pitchFamily="34" charset="0"/>
                <a:cs typeface="Arial" panose="020B0604020202020204" pitchFamily="34" charset="0"/>
              </a:rPr>
              <a:t> with </a:t>
            </a:r>
            <a:r>
              <a:rPr lang="en-US" altLang="zh-CN" sz="2000" dirty="0" err="1">
                <a:latin typeface="Arial" panose="020B0604020202020204" pitchFamily="34" charset="0"/>
                <a:cs typeface="Arial" panose="020B0604020202020204" pitchFamily="34" charset="0"/>
              </a:rPr>
              <a:t>regularizer</a:t>
            </a:r>
            <a:r>
              <a:rPr lang="en-US" altLang="zh-CN" sz="2000" dirty="0">
                <a:latin typeface="Arial" panose="020B0604020202020204" pitchFamily="34" charset="0"/>
                <a:cs typeface="Arial" panose="020B0604020202020204" pitchFamily="34" charset="0"/>
              </a:rPr>
              <a:t>) prevails consistently</a:t>
            </a:r>
          </a:p>
          <a:p>
            <a:pPr lvl="1"/>
            <a:endParaRPr lang="en-US" altLang="zh-CN" sz="2000" dirty="0">
              <a:latin typeface="Arial" panose="020B0604020202020204" pitchFamily="34" charset="0"/>
              <a:cs typeface="Arial" panose="020B0604020202020204" pitchFamily="34" charset="0"/>
            </a:endParaRPr>
          </a:p>
          <a:p>
            <a:pPr lvl="1"/>
            <a:endParaRPr lang="en-US" altLang="zh-CN" sz="2000" dirty="0">
              <a:latin typeface="Arial" panose="020B0604020202020204" pitchFamily="34" charset="0"/>
              <a:cs typeface="Arial" panose="020B0604020202020204" pitchFamily="34" charset="0"/>
            </a:endParaRPr>
          </a:p>
          <a:p>
            <a:pPr marL="457200" lvl="1" indent="0">
              <a:buNone/>
            </a:pPr>
            <a:endParaRPr lang="zh-CN" altLang="en-US" sz="14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3000"/>
              <a:buNone/>
            </a:pPr>
            <a:endParaRPr lang="en-US" sz="2600" b="1" dirty="0">
              <a:solidFill>
                <a:srgbClr val="E84B36"/>
              </a:solidFill>
              <a:latin typeface="Arial"/>
              <a:ea typeface="Arial"/>
              <a:cs typeface="Arial"/>
              <a:sym typeface="Arial"/>
            </a:endParaRPr>
          </a:p>
          <a:p>
            <a:pPr marL="0" lvl="0" indent="0" algn="l" rtl="0">
              <a:lnSpc>
                <a:spcPct val="100000"/>
              </a:lnSpc>
              <a:spcBef>
                <a:spcPts val="0"/>
              </a:spcBef>
              <a:spcAft>
                <a:spcPts val="0"/>
              </a:spcAft>
              <a:buSzPts val="2000"/>
              <a:buNone/>
            </a:pPr>
            <a:endParaRPr lang="en-US" sz="1800" dirty="0">
              <a:solidFill>
                <a:schemeClr val="dk1"/>
              </a:solidFill>
              <a:latin typeface="Arial"/>
              <a:ea typeface="Arial"/>
              <a:cs typeface="Arial"/>
              <a:sym typeface="Arial"/>
            </a:endParaRPr>
          </a:p>
        </p:txBody>
      </p:sp>
      <p:sp>
        <p:nvSpPr>
          <p:cNvPr id="640" name="Google Shape;640;gfa0f5b21c0_0_16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645" name="Google Shape;645;gfa0f5b21c0_0_160"/>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dirty="0">
                <a:solidFill>
                  <a:schemeClr val="lt1"/>
                </a:solidFill>
                <a:latin typeface="Arial" panose="020B0604020202020204" pitchFamily="34" charset="0"/>
                <a:cs typeface="Arial" panose="020B0604020202020204" pitchFamily="34" charset="0"/>
              </a:rPr>
              <a:t>How well does our solution work?</a:t>
            </a:r>
            <a:endParaRPr lang="en-US" altLang="zh-CN" sz="32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pic>
        <p:nvPicPr>
          <p:cNvPr id="7" name="图片 6">
            <a:extLst>
              <a:ext uri="{FF2B5EF4-FFF2-40B4-BE49-F238E27FC236}">
                <a16:creationId xmlns:a16="http://schemas.microsoft.com/office/drawing/2014/main" id="{ABE4B2DA-469C-8CBB-201A-1F91645BFE46}"/>
              </a:ext>
            </a:extLst>
          </p:cNvPr>
          <p:cNvPicPr>
            <a:picLocks noChangeAspect="1"/>
          </p:cNvPicPr>
          <p:nvPr/>
        </p:nvPicPr>
        <p:blipFill>
          <a:blip r:embed="rId4"/>
          <a:stretch>
            <a:fillRect/>
          </a:stretch>
        </p:blipFill>
        <p:spPr>
          <a:xfrm>
            <a:off x="2616916" y="2604249"/>
            <a:ext cx="6958167" cy="3486944"/>
          </a:xfrm>
          <a:prstGeom prst="rect">
            <a:avLst/>
          </a:prstGeom>
        </p:spPr>
      </p:pic>
      <p:sp>
        <p:nvSpPr>
          <p:cNvPr id="2" name="文本框 1">
            <a:extLst>
              <a:ext uri="{FF2B5EF4-FFF2-40B4-BE49-F238E27FC236}">
                <a16:creationId xmlns:a16="http://schemas.microsoft.com/office/drawing/2014/main" id="{D1B87DC5-7228-D8CF-1608-AC116CD064C7}"/>
              </a:ext>
            </a:extLst>
          </p:cNvPr>
          <p:cNvSpPr txBox="1"/>
          <p:nvPr/>
        </p:nvSpPr>
        <p:spPr>
          <a:xfrm>
            <a:off x="4959309" y="6073283"/>
            <a:ext cx="2273379"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Regret (lower is better)</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05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5" name="图片 4">
            <a:extLst>
              <a:ext uri="{FF2B5EF4-FFF2-40B4-BE49-F238E27FC236}">
                <a16:creationId xmlns:a16="http://schemas.microsoft.com/office/drawing/2014/main" id="{499A1FF1-DA16-3A9C-5ED5-6E667522AC01}"/>
              </a:ext>
            </a:extLst>
          </p:cNvPr>
          <p:cNvPicPr>
            <a:picLocks noChangeAspect="1"/>
          </p:cNvPicPr>
          <p:nvPr/>
        </p:nvPicPr>
        <p:blipFill>
          <a:blip r:embed="rId3"/>
          <a:stretch>
            <a:fillRect/>
          </a:stretch>
        </p:blipFill>
        <p:spPr>
          <a:xfrm>
            <a:off x="6504890" y="2194561"/>
            <a:ext cx="5542730" cy="3070389"/>
          </a:xfrm>
          <a:prstGeom prst="rect">
            <a:avLst/>
          </a:prstGeom>
        </p:spPr>
      </p:pic>
      <p:sp>
        <p:nvSpPr>
          <p:cNvPr id="2" name="矩形 1">
            <a:extLst>
              <a:ext uri="{FF2B5EF4-FFF2-40B4-BE49-F238E27FC236}">
                <a16:creationId xmlns:a16="http://schemas.microsoft.com/office/drawing/2014/main" id="{6AC4AC5A-3B44-CD10-D68C-46F4F10EDE7A}"/>
              </a:ext>
            </a:extLst>
          </p:cNvPr>
          <p:cNvSpPr/>
          <p:nvPr/>
        </p:nvSpPr>
        <p:spPr>
          <a:xfrm>
            <a:off x="6765235" y="4896678"/>
            <a:ext cx="5282385" cy="14111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Google Shape;639;gfa0f5b21c0_0_160"/>
          <p:cNvSpPr txBox="1">
            <a:spLocks noGrp="1"/>
          </p:cNvSpPr>
          <p:nvPr>
            <p:ph type="body" idx="1"/>
          </p:nvPr>
        </p:nvSpPr>
        <p:spPr>
          <a:xfrm>
            <a:off x="376807" y="1334279"/>
            <a:ext cx="11177400" cy="4821000"/>
          </a:xfrm>
          <a:prstGeom prst="rect">
            <a:avLst/>
          </a:prstGeom>
          <a:noFill/>
          <a:ln>
            <a:noFill/>
          </a:ln>
        </p:spPr>
        <p:txBody>
          <a:bodyPr spcFirstLastPara="1" wrap="square" lIns="91425" tIns="45700" rIns="91425" bIns="45700" anchor="t" anchorCtr="0">
            <a:noAutofit/>
          </a:bodyPr>
          <a:lstStyle/>
          <a:p>
            <a:r>
              <a:rPr lang="en-US" altLang="zh-CN" sz="2400" dirty="0">
                <a:latin typeface="Arial" panose="020B0604020202020204" pitchFamily="34" charset="0"/>
                <a:cs typeface="Arial" panose="020B0604020202020204" pitchFamily="34" charset="0"/>
              </a:rPr>
              <a:t>Our solution, with learned metric, also works well in continuous cases</a:t>
            </a:r>
            <a:endParaRPr lang="en-US" altLang="zh-CN" sz="2000" dirty="0">
              <a:latin typeface="Arial" panose="020B0604020202020204" pitchFamily="34" charset="0"/>
              <a:cs typeface="Arial" panose="020B0604020202020204" pitchFamily="34" charset="0"/>
            </a:endParaRPr>
          </a:p>
          <a:p>
            <a:endParaRPr lang="zh-CN" altLang="en-US" sz="2000" dirty="0"/>
          </a:p>
          <a:p>
            <a:pPr lvl="1"/>
            <a:endParaRPr lang="en-US" altLang="zh-CN" sz="2000" dirty="0">
              <a:latin typeface="Arial" panose="020B0604020202020204" pitchFamily="34" charset="0"/>
              <a:cs typeface="Arial" panose="020B0604020202020204" pitchFamily="34" charset="0"/>
            </a:endParaRPr>
          </a:p>
          <a:p>
            <a:pPr lvl="1"/>
            <a:endParaRPr lang="en-US" altLang="zh-CN" sz="2000" dirty="0">
              <a:latin typeface="Arial" panose="020B0604020202020204" pitchFamily="34" charset="0"/>
              <a:cs typeface="Arial" panose="020B0604020202020204" pitchFamily="34" charset="0"/>
            </a:endParaRPr>
          </a:p>
          <a:p>
            <a:pPr marL="457200" lvl="1" indent="0">
              <a:buNone/>
            </a:pPr>
            <a:endParaRPr lang="zh-CN" altLang="en-US" sz="14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3000"/>
              <a:buNone/>
            </a:pPr>
            <a:endParaRPr lang="en-US" sz="2600" b="1" dirty="0">
              <a:solidFill>
                <a:srgbClr val="E84B36"/>
              </a:solidFill>
              <a:latin typeface="Arial"/>
              <a:ea typeface="Arial"/>
              <a:cs typeface="Arial"/>
              <a:sym typeface="Arial"/>
            </a:endParaRPr>
          </a:p>
          <a:p>
            <a:pPr marL="0" lvl="0" indent="0" algn="l" rtl="0">
              <a:lnSpc>
                <a:spcPct val="100000"/>
              </a:lnSpc>
              <a:spcBef>
                <a:spcPts val="0"/>
              </a:spcBef>
              <a:spcAft>
                <a:spcPts val="0"/>
              </a:spcAft>
              <a:buSzPts val="2000"/>
              <a:buNone/>
            </a:pPr>
            <a:endParaRPr lang="en-US" sz="1800" dirty="0">
              <a:solidFill>
                <a:schemeClr val="dk1"/>
              </a:solidFill>
              <a:latin typeface="Arial"/>
              <a:ea typeface="Arial"/>
              <a:cs typeface="Arial"/>
              <a:sym typeface="Arial"/>
            </a:endParaRPr>
          </a:p>
        </p:txBody>
      </p:sp>
      <p:sp>
        <p:nvSpPr>
          <p:cNvPr id="640" name="Google Shape;640;gfa0f5b21c0_0_16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p:cNvPicPr preferRelativeResize="0"/>
          <p:nvPr/>
        </p:nvPicPr>
        <p:blipFill rotWithShape="1">
          <a:blip r:embed="rId4">
            <a:alphaModFix/>
          </a:blip>
          <a:srcRect/>
          <a:stretch/>
        </p:blipFill>
        <p:spPr>
          <a:xfrm>
            <a:off x="11554210" y="228014"/>
            <a:ext cx="277906" cy="401420"/>
          </a:xfrm>
          <a:prstGeom prst="rect">
            <a:avLst/>
          </a:prstGeom>
          <a:noFill/>
          <a:ln>
            <a:noFill/>
          </a:ln>
        </p:spPr>
      </p:pic>
      <p:sp>
        <p:nvSpPr>
          <p:cNvPr id="645" name="Google Shape;645;gfa0f5b21c0_0_160"/>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dirty="0">
                <a:solidFill>
                  <a:schemeClr val="lt1"/>
                </a:solidFill>
                <a:latin typeface="Arial" panose="020B0604020202020204" pitchFamily="34" charset="0"/>
                <a:cs typeface="Arial" panose="020B0604020202020204" pitchFamily="34" charset="0"/>
              </a:rPr>
              <a:t>How well does our solution work?</a:t>
            </a:r>
            <a:endParaRPr lang="en-US" altLang="zh-CN" sz="32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pic>
        <p:nvPicPr>
          <p:cNvPr id="3" name="图片 2">
            <a:extLst>
              <a:ext uri="{FF2B5EF4-FFF2-40B4-BE49-F238E27FC236}">
                <a16:creationId xmlns:a16="http://schemas.microsoft.com/office/drawing/2014/main" id="{0D7708F7-7BB5-E524-EB94-3FA5CE321C5C}"/>
              </a:ext>
            </a:extLst>
          </p:cNvPr>
          <p:cNvPicPr>
            <a:picLocks noChangeAspect="1"/>
          </p:cNvPicPr>
          <p:nvPr/>
        </p:nvPicPr>
        <p:blipFill>
          <a:blip r:embed="rId5"/>
          <a:stretch>
            <a:fillRect/>
          </a:stretch>
        </p:blipFill>
        <p:spPr>
          <a:xfrm>
            <a:off x="144380" y="2194561"/>
            <a:ext cx="6096000" cy="3431326"/>
          </a:xfrm>
          <a:prstGeom prst="rect">
            <a:avLst/>
          </a:prstGeom>
        </p:spPr>
      </p:pic>
      <p:sp>
        <p:nvSpPr>
          <p:cNvPr id="6" name="文本框 5">
            <a:extLst>
              <a:ext uri="{FF2B5EF4-FFF2-40B4-BE49-F238E27FC236}">
                <a16:creationId xmlns:a16="http://schemas.microsoft.com/office/drawing/2014/main" id="{141B51F6-46AD-0395-58F1-D2C3F7AD8235}"/>
              </a:ext>
            </a:extLst>
          </p:cNvPr>
          <p:cNvSpPr txBox="1"/>
          <p:nvPr/>
        </p:nvSpPr>
        <p:spPr>
          <a:xfrm>
            <a:off x="535499" y="5754751"/>
            <a:ext cx="5313762" cy="338554"/>
          </a:xfrm>
          <a:prstGeom prst="rect">
            <a:avLst/>
          </a:prstGeom>
          <a:noFill/>
        </p:spPr>
        <p:txBody>
          <a:bodyPr wrap="none" rtlCol="0">
            <a:spAutoFit/>
          </a:bodyPr>
          <a:lstStyle/>
          <a:p>
            <a:r>
              <a:rPr lang="en-US" altLang="zh-CN" sz="1600" dirty="0">
                <a:latin typeface="Arial" panose="020B0604020202020204" pitchFamily="34" charset="0"/>
                <a:cs typeface="Arial" panose="020B0604020202020204" pitchFamily="34" charset="0"/>
              </a:rPr>
              <a:t>Average reward (higher is better); ours highlighted in </a:t>
            </a:r>
            <a:r>
              <a:rPr lang="en-US" altLang="zh-CN" sz="1600" dirty="0">
                <a:solidFill>
                  <a:srgbClr val="FF0000"/>
                </a:solidFill>
                <a:latin typeface="Arial" panose="020B0604020202020204" pitchFamily="34" charset="0"/>
                <a:cs typeface="Arial" panose="020B0604020202020204" pitchFamily="34" charset="0"/>
              </a:rPr>
              <a:t>red</a:t>
            </a:r>
            <a:endParaRPr lang="zh-CN" altLang="en-US" sz="1600" dirty="0">
              <a:solidFill>
                <a:srgbClr val="FF0000"/>
              </a:solidFill>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C75789C2-3C60-3276-6899-EA4004B3748F}"/>
              </a:ext>
            </a:extLst>
          </p:cNvPr>
          <p:cNvSpPr txBox="1"/>
          <p:nvPr/>
        </p:nvSpPr>
        <p:spPr>
          <a:xfrm>
            <a:off x="6638353" y="5508530"/>
            <a:ext cx="5275803" cy="584775"/>
          </a:xfrm>
          <a:prstGeom prst="rect">
            <a:avLst/>
          </a:prstGeom>
          <a:noFill/>
        </p:spPr>
        <p:txBody>
          <a:bodyPr wrap="none" rtlCol="0">
            <a:spAutoFit/>
          </a:bodyPr>
          <a:lstStyle/>
          <a:p>
            <a:pPr algn="ctr"/>
            <a:r>
              <a:rPr lang="en-US" altLang="zh-CN" sz="1600" dirty="0">
                <a:latin typeface="Arial" panose="020B0604020202020204" pitchFamily="34" charset="0"/>
                <a:cs typeface="Arial" panose="020B0604020202020204" pitchFamily="34" charset="0"/>
              </a:rPr>
              <a:t>t-SNE shows embedding of our learned metric </a:t>
            </a:r>
          </a:p>
          <a:p>
            <a:pPr algn="ctr"/>
            <a:r>
              <a:rPr lang="en-US" altLang="zh-CN" sz="1600" dirty="0">
                <a:latin typeface="Arial" panose="020B0604020202020204" pitchFamily="34" charset="0"/>
                <a:cs typeface="Arial" panose="020B0604020202020204" pitchFamily="34" charset="0"/>
              </a:rPr>
              <a:t>better grasps the reachability of the states in trajectories</a:t>
            </a:r>
            <a:endParaRPr lang="zh-CN" altLang="en-US" sz="1600"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A9034AAF-C9D6-A8F2-1BE0-C8E877D72A60}"/>
              </a:ext>
            </a:extLst>
          </p:cNvPr>
          <p:cNvSpPr txBox="1"/>
          <p:nvPr/>
        </p:nvSpPr>
        <p:spPr>
          <a:xfrm>
            <a:off x="6500725" y="4782844"/>
            <a:ext cx="2393410" cy="584775"/>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Trajectories in original state space </a:t>
            </a:r>
            <a:endParaRPr lang="zh-CN" altLang="en-US" sz="16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2485A215-3EDD-B8D2-4512-7AE335C1778A}"/>
              </a:ext>
            </a:extLst>
          </p:cNvPr>
          <p:cNvSpPr txBox="1"/>
          <p:nvPr/>
        </p:nvSpPr>
        <p:spPr>
          <a:xfrm>
            <a:off x="9335597" y="4782844"/>
            <a:ext cx="2393410" cy="584775"/>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Trajectories in embedding space</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2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fa0f5b21c0_0_160"/>
          <p:cNvSpPr txBox="1">
            <a:spLocks noGrp="1"/>
          </p:cNvSpPr>
          <p:nvPr>
            <p:ph type="body" idx="1"/>
          </p:nvPr>
        </p:nvSpPr>
        <p:spPr>
          <a:xfrm>
            <a:off x="376809" y="1334279"/>
            <a:ext cx="11177400" cy="4821000"/>
          </a:xfrm>
          <a:prstGeom prst="rect">
            <a:avLst/>
          </a:prstGeom>
          <a:noFill/>
          <a:ln>
            <a:noFill/>
          </a:ln>
        </p:spPr>
        <p:txBody>
          <a:bodyPr spcFirstLastPara="1" wrap="square" lIns="91425" tIns="45700" rIns="91425" bIns="45700" anchor="t" anchorCtr="0">
            <a:noAutofit/>
          </a:bodyPr>
          <a:lstStyle/>
          <a:p>
            <a:pPr marL="0" indent="0">
              <a:buNone/>
            </a:pPr>
            <a:r>
              <a:rPr lang="en-US" altLang="zh-CN" sz="2400" dirty="0">
                <a:latin typeface="Arial" panose="020B0604020202020204" pitchFamily="34" charset="0"/>
                <a:cs typeface="Arial" panose="020B0604020202020204" pitchFamily="34" charset="0"/>
              </a:rPr>
              <a:t>Feel free to contact kaiyan3@illinois.edu for any question! </a:t>
            </a:r>
            <a:endParaRPr lang="zh-CN" altLang="en-US" sz="24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3000"/>
              <a:buNone/>
            </a:pPr>
            <a:endParaRPr lang="en-US" sz="2600" b="1" dirty="0">
              <a:solidFill>
                <a:srgbClr val="E84B36"/>
              </a:solidFill>
              <a:latin typeface="Arial"/>
              <a:ea typeface="Arial"/>
              <a:cs typeface="Arial"/>
              <a:sym typeface="Arial"/>
            </a:endParaRPr>
          </a:p>
          <a:p>
            <a:pPr marL="0" lvl="0" indent="0" algn="l" rtl="0">
              <a:lnSpc>
                <a:spcPct val="100000"/>
              </a:lnSpc>
              <a:spcBef>
                <a:spcPts val="0"/>
              </a:spcBef>
              <a:spcAft>
                <a:spcPts val="0"/>
              </a:spcAft>
              <a:buSzPts val="2000"/>
              <a:buNone/>
            </a:pPr>
            <a:endParaRPr lang="en-US" sz="1800" dirty="0">
              <a:solidFill>
                <a:schemeClr val="dk1"/>
              </a:solidFill>
              <a:latin typeface="Arial"/>
              <a:ea typeface="Arial"/>
              <a:cs typeface="Arial"/>
              <a:sym typeface="Arial"/>
            </a:endParaRPr>
          </a:p>
        </p:txBody>
      </p:sp>
      <p:sp>
        <p:nvSpPr>
          <p:cNvPr id="640" name="Google Shape;640;gfa0f5b21c0_0_160"/>
          <p:cNvSpPr/>
          <p:nvPr/>
        </p:nvSpPr>
        <p:spPr>
          <a:xfrm rot="10800000" flipH="1">
            <a:off x="0" y="6437100"/>
            <a:ext cx="12192000" cy="4209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641" name="Google Shape;641;gfa0f5b21c0_0_160"/>
          <p:cNvSpPr txBox="1"/>
          <p:nvPr/>
        </p:nvSpPr>
        <p:spPr>
          <a:xfrm>
            <a:off x="376807" y="6524381"/>
            <a:ext cx="7991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Department of Computer Science</a:t>
            </a:r>
            <a:endParaRPr sz="900" b="0" i="0" u="none" strike="noStrike" cap="none">
              <a:solidFill>
                <a:schemeClr val="lt1"/>
              </a:solidFill>
              <a:latin typeface="Arial"/>
              <a:ea typeface="Arial"/>
              <a:cs typeface="Arial"/>
              <a:sym typeface="Arial"/>
            </a:endParaRPr>
          </a:p>
        </p:txBody>
      </p:sp>
      <p:sp>
        <p:nvSpPr>
          <p:cNvPr id="642" name="Google Shape;642;gfa0f5b21c0_0_160"/>
          <p:cNvSpPr txBox="1"/>
          <p:nvPr/>
        </p:nvSpPr>
        <p:spPr>
          <a:xfrm>
            <a:off x="9335597" y="6524381"/>
            <a:ext cx="24735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Arial"/>
                <a:ea typeface="Arial"/>
                <a:cs typeface="Arial"/>
                <a:sym typeface="Arial"/>
              </a:rPr>
              <a:t>GRAINGER COLLEGE OF ENGINEERING</a:t>
            </a:r>
            <a:endParaRPr sz="900" b="0" i="0" u="none" strike="noStrike" cap="none">
              <a:solidFill>
                <a:schemeClr val="lt1"/>
              </a:solidFill>
              <a:latin typeface="Arial"/>
              <a:ea typeface="Arial"/>
              <a:cs typeface="Arial"/>
              <a:sym typeface="Arial"/>
            </a:endParaRPr>
          </a:p>
        </p:txBody>
      </p:sp>
      <p:sp>
        <p:nvSpPr>
          <p:cNvPr id="643" name="Google Shape;643;gfa0f5b21c0_0_160"/>
          <p:cNvSpPr/>
          <p:nvPr/>
        </p:nvSpPr>
        <p:spPr>
          <a:xfrm rot="10800000" flipH="1">
            <a:off x="0" y="20"/>
            <a:ext cx="12192000" cy="86820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644" name="Google Shape;644;gfa0f5b21c0_0_160" descr="A close up of a logo&#10;&#10;Description automatically generated"/>
          <p:cNvPicPr preferRelativeResize="0"/>
          <p:nvPr/>
        </p:nvPicPr>
        <p:blipFill rotWithShape="1">
          <a:blip r:embed="rId3">
            <a:alphaModFix/>
          </a:blip>
          <a:srcRect/>
          <a:stretch/>
        </p:blipFill>
        <p:spPr>
          <a:xfrm>
            <a:off x="11554210" y="228014"/>
            <a:ext cx="277906" cy="401420"/>
          </a:xfrm>
          <a:prstGeom prst="rect">
            <a:avLst/>
          </a:prstGeom>
          <a:noFill/>
          <a:ln>
            <a:noFill/>
          </a:ln>
        </p:spPr>
      </p:pic>
      <p:sp>
        <p:nvSpPr>
          <p:cNvPr id="645" name="Google Shape;645;gfa0f5b21c0_0_160"/>
          <p:cNvSpPr txBox="1"/>
          <p:nvPr/>
        </p:nvSpPr>
        <p:spPr>
          <a:xfrm>
            <a:off x="376810" y="154173"/>
            <a:ext cx="10910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zh-CN" sz="3200">
                <a:solidFill>
                  <a:schemeClr val="lt1"/>
                </a:solidFill>
                <a:latin typeface="Arial" panose="020B0604020202020204" pitchFamily="34" charset="0"/>
                <a:cs typeface="Arial" panose="020B0604020202020204" pitchFamily="34" charset="0"/>
              </a:rPr>
              <a:t>Thank you!</a:t>
            </a:r>
            <a:endParaRPr lang="en-US" altLang="zh-CN" sz="32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5" name="文本框 4">
            <a:extLst>
              <a:ext uri="{FF2B5EF4-FFF2-40B4-BE49-F238E27FC236}">
                <a16:creationId xmlns:a16="http://schemas.microsoft.com/office/drawing/2014/main" id="{51048CF6-2ACB-7733-8459-5EBE71DE31BE}"/>
              </a:ext>
            </a:extLst>
          </p:cNvPr>
          <p:cNvSpPr txBox="1"/>
          <p:nvPr/>
        </p:nvSpPr>
        <p:spPr>
          <a:xfrm>
            <a:off x="7446015" y="2434154"/>
            <a:ext cx="2861419" cy="461665"/>
          </a:xfrm>
          <a:prstGeom prst="rect">
            <a:avLst/>
          </a:prstGeom>
          <a:noFill/>
        </p:spPr>
        <p:txBody>
          <a:bodyPr wrap="square">
            <a:spAutoFit/>
          </a:bodyPr>
          <a:lstStyle/>
          <a:p>
            <a:pPr algn="ctr"/>
            <a:r>
              <a:rPr lang="en-US" altLang="zh-CN" sz="2400" dirty="0">
                <a:latin typeface="Arial" panose="020B0604020202020204" pitchFamily="34" charset="0"/>
                <a:cs typeface="Arial" panose="020B0604020202020204" pitchFamily="34" charset="0"/>
              </a:rPr>
              <a:t>PDF of our paper</a:t>
            </a:r>
            <a:endParaRPr lang="zh-CN" altLang="en-US" sz="2400" dirty="0">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7B2AAC69-24DB-9BA8-2514-863C93A35DD7}"/>
              </a:ext>
            </a:extLst>
          </p:cNvPr>
          <p:cNvSpPr/>
          <p:nvPr/>
        </p:nvSpPr>
        <p:spPr>
          <a:xfrm>
            <a:off x="10066320" y="2859086"/>
            <a:ext cx="99483" cy="220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0F856E98-1E6E-52A0-69E3-337BC770189E}"/>
              </a:ext>
            </a:extLst>
          </p:cNvPr>
          <p:cNvSpPr txBox="1"/>
          <p:nvPr/>
        </p:nvSpPr>
        <p:spPr>
          <a:xfrm>
            <a:off x="1863790" y="2434154"/>
            <a:ext cx="2725129" cy="461665"/>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Code</a:t>
            </a:r>
            <a:r>
              <a:rPr lang="en-US" altLang="zh-CN" sz="2400" dirty="0"/>
              <a:t> </a:t>
            </a:r>
            <a:r>
              <a:rPr lang="en-US" altLang="zh-CN" sz="2400" dirty="0">
                <a:latin typeface="Arial" panose="020B0604020202020204" pitchFamily="34" charset="0"/>
                <a:cs typeface="Arial" panose="020B0604020202020204" pitchFamily="34" charset="0"/>
              </a:rPr>
              <a:t>repository</a:t>
            </a:r>
            <a:endParaRPr lang="zh-CN" altLang="en-US" sz="24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DE6B8212-B2C7-CDD0-32CD-76E9E35EE921}"/>
              </a:ext>
            </a:extLst>
          </p:cNvPr>
          <p:cNvSpPr txBox="1"/>
          <p:nvPr/>
        </p:nvSpPr>
        <p:spPr>
          <a:xfrm>
            <a:off x="4697818" y="2434154"/>
            <a:ext cx="2725129" cy="461665"/>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Website</a:t>
            </a:r>
            <a:endParaRPr lang="zh-CN" altLang="en-US" sz="2400"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EAA75E57-1E04-1256-57C9-D7A571C28842}"/>
              </a:ext>
            </a:extLst>
          </p:cNvPr>
          <p:cNvSpPr txBox="1"/>
          <p:nvPr/>
        </p:nvSpPr>
        <p:spPr>
          <a:xfrm>
            <a:off x="7748184" y="5032477"/>
            <a:ext cx="2257081" cy="400110"/>
          </a:xfrm>
          <a:prstGeom prst="rect">
            <a:avLst/>
          </a:prstGeom>
          <a:noFill/>
        </p:spPr>
        <p:txBody>
          <a:bodyPr wrap="square">
            <a:spAutoFit/>
          </a:bodyPr>
          <a:lstStyle/>
          <a:p>
            <a:pPr algn="ctr"/>
            <a:r>
              <a:rPr lang="en-US" altLang="zh-CN" sz="2000" dirty="0" err="1">
                <a:latin typeface="Arial" panose="020B0604020202020204" pitchFamily="34" charset="0"/>
                <a:cs typeface="Arial" panose="020B0604020202020204" pitchFamily="34" charset="0"/>
              </a:rPr>
              <a:t>arXiv</a:t>
            </a:r>
            <a:r>
              <a:rPr lang="en-US" altLang="zh-CN" sz="2000" dirty="0">
                <a:latin typeface="Arial" panose="020B0604020202020204" pitchFamily="34" charset="0"/>
                <a:cs typeface="Arial" panose="020B0604020202020204" pitchFamily="34" charset="0"/>
              </a:rPr>
              <a:t>: </a:t>
            </a:r>
            <a:r>
              <a:rPr lang="zh-CN" altLang="en-US" sz="2000" dirty="0">
                <a:latin typeface="Arial" panose="020B0604020202020204" pitchFamily="34" charset="0"/>
                <a:cs typeface="Arial" panose="020B0604020202020204" pitchFamily="34" charset="0"/>
              </a:rPr>
              <a:t>2311.013</a:t>
            </a:r>
            <a:r>
              <a:rPr lang="en-US" altLang="zh-CN" sz="2000" dirty="0">
                <a:latin typeface="Arial" panose="020B0604020202020204" pitchFamily="34" charset="0"/>
                <a:cs typeface="Arial" panose="020B0604020202020204" pitchFamily="34" charset="0"/>
              </a:rPr>
              <a:t>31</a:t>
            </a:r>
            <a:endParaRPr lang="zh-CN" altLang="en-US" sz="20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EDDED8FC-C8FA-6951-32AF-FEFF5251DD02}"/>
              </a:ext>
            </a:extLst>
          </p:cNvPr>
          <p:cNvSpPr txBox="1"/>
          <p:nvPr/>
        </p:nvSpPr>
        <p:spPr>
          <a:xfrm>
            <a:off x="4877968" y="5032477"/>
            <a:ext cx="2364828" cy="437877"/>
          </a:xfrm>
          <a:prstGeom prst="rect">
            <a:avLst/>
          </a:prstGeom>
          <a:noFill/>
        </p:spPr>
        <p:txBody>
          <a:bodyPr wrap="square">
            <a:spAutoFit/>
          </a:bodyPr>
          <a:lstStyle/>
          <a:p>
            <a:pPr algn="ctr" eaLnBrk="1" hangingPunct="1">
              <a:lnSpc>
                <a:spcPct val="120000"/>
              </a:lnSpc>
            </a:pPr>
            <a:r>
              <a:rPr lang="zh-CN" altLang="en-US" sz="2000" dirty="0">
                <a:latin typeface="Arial" panose="020B0604020202020204" pitchFamily="34" charset="0"/>
                <a:cs typeface="Arial" panose="020B0604020202020204" pitchFamily="34" charset="0"/>
              </a:rPr>
              <a:t>https://</a:t>
            </a:r>
            <a:r>
              <a:rPr lang="en-US" altLang="zh-CN" sz="2000" dirty="0">
                <a:latin typeface="Arial" panose="020B0604020202020204" pitchFamily="34" charset="0"/>
                <a:cs typeface="Arial" panose="020B0604020202020204" pitchFamily="34" charset="0"/>
              </a:rPr>
              <a:t>t</a:t>
            </a:r>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l</a:t>
            </a:r>
            <a:r>
              <a:rPr lang="zh-CN" altLang="en-US" sz="2000" dirty="0">
                <a:latin typeface="Arial" panose="020B0604020202020204" pitchFamily="34" charset="0"/>
                <a:cs typeface="Arial" panose="020B0604020202020204" pitchFamily="34" charset="0"/>
              </a:rPr>
              <a:t>y</a:t>
            </a:r>
            <a:r>
              <a:rPr lang="en-US" altLang="zh-CN" sz="2000" dirty="0">
                <a:latin typeface="Arial" panose="020B0604020202020204" pitchFamily="34" charset="0"/>
                <a:cs typeface="Arial" panose="020B0604020202020204" pitchFamily="34" charset="0"/>
              </a:rPr>
              <a:t>/yKi9V</a:t>
            </a:r>
            <a:endParaRPr lang="zh-CN" altLang="en-US" sz="2000"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A685B5AB-959E-BBBF-58C7-F55CECF5B93C}"/>
              </a:ext>
            </a:extLst>
          </p:cNvPr>
          <p:cNvSpPr txBox="1"/>
          <p:nvPr/>
        </p:nvSpPr>
        <p:spPr>
          <a:xfrm>
            <a:off x="1444545" y="5032477"/>
            <a:ext cx="3563618" cy="707886"/>
          </a:xfrm>
          <a:prstGeom prst="rect">
            <a:avLst/>
          </a:prstGeom>
          <a:noFill/>
        </p:spPr>
        <p:txBody>
          <a:bodyPr wrap="square">
            <a:spAutoFit/>
          </a:bodyPr>
          <a:lstStyle/>
          <a:p>
            <a:pPr algn="ctr"/>
            <a:r>
              <a:rPr lang="en-US" altLang="zh-CN" sz="2000" dirty="0">
                <a:latin typeface="Arial" panose="020B0604020202020204" pitchFamily="34" charset="0"/>
                <a:cs typeface="Arial" panose="020B0604020202020204" pitchFamily="34" charset="0"/>
              </a:rPr>
              <a:t>https://github.com/</a:t>
            </a:r>
          </a:p>
          <a:p>
            <a:pPr algn="ctr"/>
            <a:r>
              <a:rPr lang="en-US" altLang="zh-CN" sz="2000" dirty="0">
                <a:latin typeface="Arial" panose="020B0604020202020204" pitchFamily="34" charset="0"/>
                <a:cs typeface="Arial" panose="020B0604020202020204" pitchFamily="34" charset="0"/>
              </a:rPr>
              <a:t>KaiYan289/PW-DICE</a:t>
            </a:r>
            <a:endParaRPr lang="zh-CN" altLang="en-US" sz="2000" dirty="0">
              <a:latin typeface="Arial" panose="020B0604020202020204" pitchFamily="34" charset="0"/>
              <a:cs typeface="Arial" panose="020B0604020202020204" pitchFamily="34" charset="0"/>
            </a:endParaRPr>
          </a:p>
        </p:txBody>
      </p:sp>
      <p:pic>
        <p:nvPicPr>
          <p:cNvPr id="11" name="图片 10" descr="QR 代码&#10;&#10;描述已自动生成">
            <a:extLst>
              <a:ext uri="{FF2B5EF4-FFF2-40B4-BE49-F238E27FC236}">
                <a16:creationId xmlns:a16="http://schemas.microsoft.com/office/drawing/2014/main" id="{6D507E20-0C9C-0D67-9FE2-B072E9903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354" y="2900837"/>
            <a:ext cx="2088000" cy="2088000"/>
          </a:xfrm>
          <a:prstGeom prst="rect">
            <a:avLst/>
          </a:prstGeom>
        </p:spPr>
      </p:pic>
      <p:pic>
        <p:nvPicPr>
          <p:cNvPr id="16" name="图片 15" descr="QR 代码&#10;&#10;描述已自动生成">
            <a:extLst>
              <a:ext uri="{FF2B5EF4-FFF2-40B4-BE49-F238E27FC236}">
                <a16:creationId xmlns:a16="http://schemas.microsoft.com/office/drawing/2014/main" id="{4EB57FB1-C8B2-B9E8-FAE3-5BCF6C29B3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2000" y="2900837"/>
            <a:ext cx="2088000" cy="2088000"/>
          </a:xfrm>
          <a:prstGeom prst="rect">
            <a:avLst/>
          </a:prstGeom>
        </p:spPr>
      </p:pic>
      <p:pic>
        <p:nvPicPr>
          <p:cNvPr id="18" name="图片 17" descr="QR 代码&#10;&#10;描述已自动生成">
            <a:extLst>
              <a:ext uri="{FF2B5EF4-FFF2-40B4-BE49-F238E27FC236}">
                <a16:creationId xmlns:a16="http://schemas.microsoft.com/office/drawing/2014/main" id="{AF3EF4D0-7413-C74E-EE94-E1A5D2FF12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2724" y="2900837"/>
            <a:ext cx="2088000" cy="2088000"/>
          </a:xfrm>
          <a:prstGeom prst="rect">
            <a:avLst/>
          </a:prstGeom>
        </p:spPr>
      </p:pic>
    </p:spTree>
    <p:extLst>
      <p:ext uri="{BB962C8B-B14F-4D97-AF65-F5344CB8AC3E}">
        <p14:creationId xmlns:p14="http://schemas.microsoft.com/office/powerpoint/2010/main" val="97279976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c31be4f-7d2f-44a2-a925-167e253acf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760D6C6173BF43B9F2231ECDE1B628" ma:contentTypeVersion="6" ma:contentTypeDescription="Create a new document." ma:contentTypeScope="" ma:versionID="b106783961870029b09588334c4fd4f7">
  <xsd:schema xmlns:xsd="http://www.w3.org/2001/XMLSchema" xmlns:xs="http://www.w3.org/2001/XMLSchema" xmlns:p="http://schemas.microsoft.com/office/2006/metadata/properties" xmlns:ns3="0c31be4f-7d2f-44a2-a925-167e253acfcd" targetNamespace="http://schemas.microsoft.com/office/2006/metadata/properties" ma:root="true" ma:fieldsID="48ac06f3bc06f9c69b5c8d0398650ed8" ns3:_="">
    <xsd:import namespace="0c31be4f-7d2f-44a2-a925-167e253acfc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31be4f-7d2f-44a2-a925-167e253ac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82A176-35B0-4A2F-B060-504212FFAAD3}">
  <ds:schemaRefs>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 ds:uri="0c31be4f-7d2f-44a2-a925-167e253acfcd"/>
    <ds:schemaRef ds:uri="http://www.w3.org/XML/1998/namespace"/>
  </ds:schemaRefs>
</ds:datastoreItem>
</file>

<file path=customXml/itemProps2.xml><?xml version="1.0" encoding="utf-8"?>
<ds:datastoreItem xmlns:ds="http://schemas.openxmlformats.org/officeDocument/2006/customXml" ds:itemID="{4B496AE4-80E1-409A-A68D-E39261A4BBA4}">
  <ds:schemaRefs>
    <ds:schemaRef ds:uri="0c31be4f-7d2f-44a2-a925-167e253acf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D38EFE5-1DEF-4416-BC30-F2722A63A3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1396</TotalTime>
  <Words>1529</Words>
  <Application>Microsoft Office PowerPoint</Application>
  <PresentationFormat>宽屏</PresentationFormat>
  <Paragraphs>149</Paragraphs>
  <Slides>9</Slides>
  <Notes>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9</vt:i4>
      </vt:variant>
    </vt:vector>
  </HeadingPairs>
  <TitlesOfParts>
    <vt:vector size="15" baseType="lpstr">
      <vt:lpstr>等线</vt:lpstr>
      <vt:lpstr>等线 Light</vt:lpstr>
      <vt:lpstr>Arial</vt:lpstr>
      <vt:lpstr>Calibri</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Simple Solution for Offline Imitation from Observations and Examples with Possibly Incomplete Trajectories</dc:title>
  <dc:creator>Yan, Kai</dc:creator>
  <cp:lastModifiedBy>Yan, Kai</cp:lastModifiedBy>
  <cp:revision>38</cp:revision>
  <dcterms:created xsi:type="dcterms:W3CDTF">2023-10-29T04:39:05Z</dcterms:created>
  <dcterms:modified xsi:type="dcterms:W3CDTF">2024-07-14T18:52:52Z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0x010100D6760D6C6173BF43B9F2231ECDE1B628</vt:lpwstr>
  </property>
</Properties>
</file>